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60" r:id="rId5"/>
    <p:sldId id="261" r:id="rId6"/>
    <p:sldId id="259" r:id="rId7"/>
    <p:sldId id="262" r:id="rId8"/>
    <p:sldId id="263" r:id="rId9"/>
    <p:sldId id="264" r:id="rId10"/>
    <p:sldId id="271" r:id="rId11"/>
    <p:sldId id="272" r:id="rId12"/>
    <p:sldId id="270" r:id="rId13"/>
    <p:sldId id="273" r:id="rId14"/>
    <p:sldId id="266" r:id="rId15"/>
    <p:sldId id="265" r:id="rId16"/>
    <p:sldId id="269" r:id="rId17"/>
    <p:sldId id="267"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tendra Rathore" initials="JR" lastIdx="1" clrIdx="0">
    <p:extLst>
      <p:ext uri="{19B8F6BF-5375-455C-9EA6-DF929625EA0E}">
        <p15:presenceInfo xmlns:p15="http://schemas.microsoft.com/office/powerpoint/2012/main" userId="4f5f14946651318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A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6" d="100"/>
          <a:sy n="66" d="100"/>
        </p:scale>
        <p:origin x="650"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412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544669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686710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969854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317318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404110"/>
            <a:ext cx="7477601" cy="1666399"/>
          </a:xfrm>
          <a:prstGeom prst="rect">
            <a:avLst/>
          </a:prstGeom>
          <a:noFill/>
          <a:ln/>
        </p:spPr>
        <p:txBody>
          <a:bodyPr wrap="square" rtlCol="0" anchor="t"/>
          <a:lstStyle/>
          <a:p>
            <a:pPr marL="0" indent="0">
              <a:lnSpc>
                <a:spcPts val="6561"/>
              </a:lnSpc>
              <a:buNone/>
            </a:pPr>
            <a:r>
              <a:rPr lang="en-US" sz="5249" dirty="0">
                <a:solidFill>
                  <a:srgbClr val="60A9FF"/>
                </a:solidFill>
                <a:latin typeface="Roboto Slab" pitchFamily="34" charset="0"/>
                <a:ea typeface="Roboto Slab" pitchFamily="34" charset="-122"/>
                <a:cs typeface="Roboto Slab" pitchFamily="34" charset="-120"/>
              </a:rPr>
              <a:t>Introduction to Attendance Monitoring</a:t>
            </a:r>
            <a:endParaRPr lang="en-US" sz="5249" dirty="0"/>
          </a:p>
        </p:txBody>
      </p:sp>
      <p:sp>
        <p:nvSpPr>
          <p:cNvPr id="6" name="Text 3"/>
          <p:cNvSpPr/>
          <p:nvPr/>
        </p:nvSpPr>
        <p:spPr>
          <a:xfrm>
            <a:off x="6319599" y="4403765"/>
            <a:ext cx="7477601" cy="1421606"/>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Enhancing attendance monitoring with facial recognition technology offers a seamless and efficient solution for various institutions. By integrating Python and OpenCV, the process becomes streamlined, ensuring accurate and reliable attendance records.</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9144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722322" y="180876"/>
            <a:ext cx="8861644" cy="1017141"/>
          </a:xfrm>
          <a:prstGeom prst="rect">
            <a:avLst/>
          </a:prstGeom>
          <a:noFill/>
          <a:ln/>
        </p:spPr>
        <p:txBody>
          <a:bodyPr wrap="square" rtlCol="0" anchor="t"/>
          <a:lstStyle/>
          <a:p>
            <a:pPr marL="0" indent="0">
              <a:lnSpc>
                <a:spcPts val="5468"/>
              </a:lnSpc>
              <a:buNone/>
            </a:pPr>
            <a:r>
              <a:rPr lang="en-US" sz="4374" dirty="0">
                <a:solidFill>
                  <a:srgbClr val="60A9FF"/>
                </a:solidFill>
                <a:latin typeface="Roboto Slab" pitchFamily="34" charset="0"/>
                <a:ea typeface="Roboto Slab" pitchFamily="34" charset="-122"/>
              </a:rPr>
              <a:t>Code:</a:t>
            </a:r>
            <a:endParaRPr lang="en-US" sz="4374" dirty="0"/>
          </a:p>
        </p:txBody>
      </p:sp>
      <p:sp>
        <p:nvSpPr>
          <p:cNvPr id="7" name="Text 4"/>
          <p:cNvSpPr/>
          <p:nvPr/>
        </p:nvSpPr>
        <p:spPr>
          <a:xfrm>
            <a:off x="1055370" y="3273623"/>
            <a:ext cx="2777490" cy="347186"/>
          </a:xfrm>
          <a:prstGeom prst="rect">
            <a:avLst/>
          </a:prstGeom>
          <a:noFill/>
          <a:ln/>
        </p:spPr>
        <p:txBody>
          <a:bodyPr wrap="none" rtlCol="0" anchor="t"/>
          <a:lstStyle/>
          <a:p>
            <a:pPr marL="0" indent="0">
              <a:lnSpc>
                <a:spcPts val="2734"/>
              </a:lnSpc>
              <a:buNone/>
            </a:pPr>
            <a:endParaRPr lang="en-US" sz="2187" dirty="0"/>
          </a:p>
        </p:txBody>
      </p:sp>
      <p:sp>
        <p:nvSpPr>
          <p:cNvPr id="8" name="Text 5"/>
          <p:cNvSpPr/>
          <p:nvPr/>
        </p:nvSpPr>
        <p:spPr>
          <a:xfrm>
            <a:off x="1055370" y="3754041"/>
            <a:ext cx="4097774" cy="1066205"/>
          </a:xfrm>
          <a:prstGeom prst="rect">
            <a:avLst/>
          </a:prstGeom>
          <a:noFill/>
          <a:ln/>
        </p:spPr>
        <p:txBody>
          <a:bodyPr wrap="square" rtlCol="0" anchor="t"/>
          <a:lstStyle/>
          <a:p>
            <a:pPr marL="0" indent="0">
              <a:lnSpc>
                <a:spcPts val="2799"/>
              </a:lnSpc>
              <a:buNone/>
            </a:pPr>
            <a:endParaRPr lang="en-US" sz="1750" dirty="0"/>
          </a:p>
        </p:txBody>
      </p:sp>
      <p:sp>
        <p:nvSpPr>
          <p:cNvPr id="10" name="Text 7"/>
          <p:cNvSpPr/>
          <p:nvPr/>
        </p:nvSpPr>
        <p:spPr>
          <a:xfrm>
            <a:off x="5819656" y="3273623"/>
            <a:ext cx="2940606" cy="347186"/>
          </a:xfrm>
          <a:prstGeom prst="rect">
            <a:avLst/>
          </a:prstGeom>
          <a:noFill/>
          <a:ln/>
        </p:spPr>
        <p:txBody>
          <a:bodyPr wrap="none" rtlCol="0" anchor="t"/>
          <a:lstStyle/>
          <a:p>
            <a:pPr marL="0" indent="0">
              <a:lnSpc>
                <a:spcPts val="2734"/>
              </a:lnSpc>
              <a:buNone/>
            </a:pPr>
            <a:endParaRPr lang="en-US" sz="2187" dirty="0"/>
          </a:p>
        </p:txBody>
      </p:sp>
      <p:sp>
        <p:nvSpPr>
          <p:cNvPr id="11" name="Text 8"/>
          <p:cNvSpPr/>
          <p:nvPr/>
        </p:nvSpPr>
        <p:spPr>
          <a:xfrm>
            <a:off x="5819656" y="3754041"/>
            <a:ext cx="4097774" cy="1066205"/>
          </a:xfrm>
          <a:prstGeom prst="rect">
            <a:avLst/>
          </a:prstGeom>
          <a:noFill/>
          <a:ln/>
        </p:spPr>
        <p:txBody>
          <a:bodyPr wrap="square" rtlCol="0" anchor="t"/>
          <a:lstStyle/>
          <a:p>
            <a:pPr marL="0" indent="0">
              <a:lnSpc>
                <a:spcPts val="2799"/>
              </a:lnSpc>
              <a:buNone/>
            </a:pPr>
            <a:endParaRPr lang="en-US" sz="1750" dirty="0"/>
          </a:p>
        </p:txBody>
      </p:sp>
      <p:sp>
        <p:nvSpPr>
          <p:cNvPr id="12" name="Shape 9"/>
          <p:cNvSpPr/>
          <p:nvPr/>
        </p:nvSpPr>
        <p:spPr>
          <a:xfrm>
            <a:off x="624468" y="869796"/>
            <a:ext cx="9534917" cy="7073366"/>
          </a:xfrm>
          <a:prstGeom prst="roundRect">
            <a:avLst>
              <a:gd name="adj" fmla="val 8151"/>
            </a:avLst>
          </a:prstGeom>
          <a:solidFill>
            <a:srgbClr val="12161D"/>
          </a:solidFill>
          <a:ln/>
        </p:spPr>
        <p:txBody>
          <a:bodyPr/>
          <a:lstStyle/>
          <a:p>
            <a:r>
              <a:rPr lang="en-US" dirty="0">
                <a:solidFill>
                  <a:schemeClr val="bg1"/>
                </a:solidFill>
              </a:rPr>
              <a:t>import cv2</a:t>
            </a:r>
          </a:p>
          <a:p>
            <a:r>
              <a:rPr lang="en-US" dirty="0">
                <a:solidFill>
                  <a:schemeClr val="bg1"/>
                </a:solidFill>
              </a:rPr>
              <a:t>import </a:t>
            </a:r>
            <a:r>
              <a:rPr lang="en-US" dirty="0" err="1">
                <a:solidFill>
                  <a:schemeClr val="bg1"/>
                </a:solidFill>
              </a:rPr>
              <a:t>face_recognition</a:t>
            </a:r>
            <a:endParaRPr lang="en-US" dirty="0">
              <a:solidFill>
                <a:schemeClr val="bg1"/>
              </a:solidFill>
            </a:endParaRPr>
          </a:p>
          <a:p>
            <a:r>
              <a:rPr lang="en-US" dirty="0">
                <a:solidFill>
                  <a:schemeClr val="bg1"/>
                </a:solidFill>
              </a:rPr>
              <a:t>import </a:t>
            </a:r>
            <a:r>
              <a:rPr lang="en-US" dirty="0" err="1">
                <a:solidFill>
                  <a:schemeClr val="bg1"/>
                </a:solidFill>
              </a:rPr>
              <a:t>os</a:t>
            </a:r>
            <a:endParaRPr lang="en-US" dirty="0">
              <a:solidFill>
                <a:schemeClr val="bg1"/>
              </a:solidFill>
            </a:endParaRPr>
          </a:p>
          <a:p>
            <a:r>
              <a:rPr lang="en-US" dirty="0">
                <a:solidFill>
                  <a:schemeClr val="bg1"/>
                </a:solidFill>
              </a:rPr>
              <a:t>import </a:t>
            </a:r>
            <a:r>
              <a:rPr lang="en-US" dirty="0" err="1">
                <a:solidFill>
                  <a:schemeClr val="bg1"/>
                </a:solidFill>
              </a:rPr>
              <a:t>numpy</a:t>
            </a:r>
            <a:r>
              <a:rPr lang="en-US" dirty="0">
                <a:solidFill>
                  <a:schemeClr val="bg1"/>
                </a:solidFill>
              </a:rPr>
              <a:t> as np</a:t>
            </a:r>
          </a:p>
          <a:p>
            <a:r>
              <a:rPr lang="en-US" dirty="0">
                <a:solidFill>
                  <a:schemeClr val="bg1"/>
                </a:solidFill>
              </a:rPr>
              <a:t>from datetime import datetime</a:t>
            </a:r>
          </a:p>
          <a:p>
            <a:r>
              <a:rPr lang="en-US" dirty="0">
                <a:solidFill>
                  <a:schemeClr val="bg1"/>
                </a:solidFill>
              </a:rPr>
              <a:t>import pickle</a:t>
            </a:r>
          </a:p>
          <a:p>
            <a:endParaRPr lang="en-US" dirty="0">
              <a:solidFill>
                <a:schemeClr val="bg1"/>
              </a:solidFill>
            </a:endParaRPr>
          </a:p>
          <a:p>
            <a:r>
              <a:rPr lang="en-US" dirty="0">
                <a:solidFill>
                  <a:schemeClr val="bg1"/>
                </a:solidFill>
              </a:rPr>
              <a:t># Define a folder path where your training image dataset will be stored</a:t>
            </a:r>
          </a:p>
          <a:p>
            <a:r>
              <a:rPr lang="en-US" dirty="0">
                <a:solidFill>
                  <a:schemeClr val="bg1"/>
                </a:solidFill>
              </a:rPr>
              <a:t>path = "</a:t>
            </a:r>
            <a:r>
              <a:rPr lang="en-US" dirty="0" err="1">
                <a:solidFill>
                  <a:schemeClr val="bg1"/>
                </a:solidFill>
              </a:rPr>
              <a:t>student_images</a:t>
            </a:r>
            <a:r>
              <a:rPr lang="en-US" dirty="0">
                <a:solidFill>
                  <a:schemeClr val="bg1"/>
                </a:solidFill>
              </a:rPr>
              <a:t>"</a:t>
            </a:r>
          </a:p>
          <a:p>
            <a:endParaRPr lang="en-US" dirty="0">
              <a:solidFill>
                <a:schemeClr val="bg1"/>
              </a:solidFill>
            </a:endParaRPr>
          </a:p>
          <a:p>
            <a:r>
              <a:rPr lang="en-US" dirty="0">
                <a:solidFill>
                  <a:schemeClr val="bg1"/>
                </a:solidFill>
              </a:rPr>
              <a:t># Create a list to store </a:t>
            </a:r>
            <a:r>
              <a:rPr lang="en-US" dirty="0" err="1">
                <a:solidFill>
                  <a:schemeClr val="bg1"/>
                </a:solidFill>
              </a:rPr>
              <a:t>person_name</a:t>
            </a:r>
            <a:r>
              <a:rPr lang="en-US" dirty="0">
                <a:solidFill>
                  <a:schemeClr val="bg1"/>
                </a:solidFill>
              </a:rPr>
              <a:t> and image array</a:t>
            </a:r>
          </a:p>
          <a:p>
            <a:r>
              <a:rPr lang="en-US" dirty="0">
                <a:solidFill>
                  <a:schemeClr val="bg1"/>
                </a:solidFill>
              </a:rPr>
              <a:t># Traverse all image files present in the path directory, read images, </a:t>
            </a:r>
          </a:p>
          <a:p>
            <a:r>
              <a:rPr lang="en-US" dirty="0">
                <a:solidFill>
                  <a:schemeClr val="bg1"/>
                </a:solidFill>
              </a:rPr>
              <a:t># and append the image array to the image list and file name to </a:t>
            </a:r>
            <a:r>
              <a:rPr lang="en-US" dirty="0" err="1">
                <a:solidFill>
                  <a:schemeClr val="bg1"/>
                </a:solidFill>
              </a:rPr>
              <a:t>classNames</a:t>
            </a:r>
            <a:r>
              <a:rPr lang="en-US" dirty="0">
                <a:solidFill>
                  <a:schemeClr val="bg1"/>
                </a:solidFill>
              </a:rPr>
              <a:t>.</a:t>
            </a:r>
          </a:p>
          <a:p>
            <a:r>
              <a:rPr lang="en-US" dirty="0">
                <a:solidFill>
                  <a:schemeClr val="bg1"/>
                </a:solidFill>
              </a:rPr>
              <a:t>images = []</a:t>
            </a:r>
          </a:p>
          <a:p>
            <a:r>
              <a:rPr lang="en-US" dirty="0" err="1">
                <a:solidFill>
                  <a:schemeClr val="bg1"/>
                </a:solidFill>
              </a:rPr>
              <a:t>classNames</a:t>
            </a:r>
            <a:r>
              <a:rPr lang="en-US" dirty="0">
                <a:solidFill>
                  <a:schemeClr val="bg1"/>
                </a:solidFill>
              </a:rPr>
              <a:t> = []</a:t>
            </a:r>
          </a:p>
          <a:p>
            <a:r>
              <a:rPr lang="en-US" dirty="0" err="1">
                <a:solidFill>
                  <a:schemeClr val="bg1"/>
                </a:solidFill>
              </a:rPr>
              <a:t>mylist</a:t>
            </a:r>
            <a:r>
              <a:rPr lang="en-US" dirty="0">
                <a:solidFill>
                  <a:schemeClr val="bg1"/>
                </a:solidFill>
              </a:rPr>
              <a:t> = </a:t>
            </a:r>
            <a:r>
              <a:rPr lang="en-US" dirty="0" err="1">
                <a:solidFill>
                  <a:schemeClr val="bg1"/>
                </a:solidFill>
              </a:rPr>
              <a:t>os.listdir</a:t>
            </a:r>
            <a:r>
              <a:rPr lang="en-US" dirty="0">
                <a:solidFill>
                  <a:schemeClr val="bg1"/>
                </a:solidFill>
              </a:rPr>
              <a:t>(path)</a:t>
            </a:r>
          </a:p>
          <a:p>
            <a:endParaRPr lang="en-US" dirty="0">
              <a:solidFill>
                <a:schemeClr val="bg1"/>
              </a:solidFill>
            </a:endParaRPr>
          </a:p>
          <a:p>
            <a:r>
              <a:rPr lang="en-US" dirty="0">
                <a:solidFill>
                  <a:schemeClr val="bg1"/>
                </a:solidFill>
              </a:rPr>
              <a:t># Call the function to compute face encodings for your training images</a:t>
            </a:r>
          </a:p>
          <a:p>
            <a:r>
              <a:rPr lang="en-US" dirty="0" err="1">
                <a:solidFill>
                  <a:schemeClr val="bg1"/>
                </a:solidFill>
              </a:rPr>
              <a:t>encoded_face_train</a:t>
            </a:r>
            <a:r>
              <a:rPr lang="en-US" dirty="0">
                <a:solidFill>
                  <a:schemeClr val="bg1"/>
                </a:solidFill>
              </a:rPr>
              <a:t> = </a:t>
            </a:r>
            <a:r>
              <a:rPr lang="en-US" dirty="0" err="1">
                <a:solidFill>
                  <a:schemeClr val="bg1"/>
                </a:solidFill>
              </a:rPr>
              <a:t>findEncodings</a:t>
            </a:r>
            <a:r>
              <a:rPr lang="en-US" dirty="0">
                <a:solidFill>
                  <a:schemeClr val="bg1"/>
                </a:solidFill>
              </a:rPr>
              <a:t>(images)</a:t>
            </a:r>
          </a:p>
          <a:p>
            <a:r>
              <a:rPr lang="en-US" dirty="0">
                <a:solidFill>
                  <a:schemeClr val="bg1"/>
                </a:solidFill>
              </a:rPr>
              <a:t># Create a function that will create a Attendance.csv file to store the attendance with time</a:t>
            </a:r>
          </a:p>
          <a:p>
            <a:r>
              <a:rPr lang="en-US" dirty="0">
                <a:solidFill>
                  <a:schemeClr val="bg1"/>
                </a:solidFill>
              </a:rPr>
              <a:t># Initialize an empty set to store recorded names</a:t>
            </a:r>
          </a:p>
          <a:p>
            <a:r>
              <a:rPr lang="en-US" dirty="0" err="1">
                <a:solidFill>
                  <a:schemeClr val="bg1"/>
                </a:solidFill>
              </a:rPr>
              <a:t>recorded_names</a:t>
            </a:r>
            <a:r>
              <a:rPr lang="en-US" dirty="0">
                <a:solidFill>
                  <a:schemeClr val="bg1"/>
                </a:solidFill>
              </a:rPr>
              <a:t> = set()</a:t>
            </a:r>
          </a:p>
          <a:p>
            <a:r>
              <a:rPr lang="en-US" dirty="0">
                <a:solidFill>
                  <a:schemeClr val="bg1"/>
                </a:solidFill>
              </a:rPr>
              <a:t>def </a:t>
            </a:r>
            <a:r>
              <a:rPr lang="en-US" dirty="0" err="1">
                <a:solidFill>
                  <a:schemeClr val="bg1"/>
                </a:solidFill>
              </a:rPr>
              <a:t>markAttendance</a:t>
            </a:r>
            <a:r>
              <a:rPr lang="en-US" dirty="0">
                <a:solidFill>
                  <a:schemeClr val="bg1"/>
                </a:solidFill>
              </a:rPr>
              <a:t>(name):</a:t>
            </a:r>
          </a:p>
          <a:p>
            <a:r>
              <a:rPr lang="en-US" dirty="0">
                <a:solidFill>
                  <a:schemeClr val="bg1"/>
                </a:solidFill>
              </a:rPr>
              <a:t>    global </a:t>
            </a:r>
            <a:r>
              <a:rPr lang="en-US" dirty="0" err="1">
                <a:solidFill>
                  <a:schemeClr val="bg1"/>
                </a:solidFill>
              </a:rPr>
              <a:t>recorded_names</a:t>
            </a:r>
            <a:r>
              <a:rPr lang="en-US" dirty="0">
                <a:solidFill>
                  <a:schemeClr val="bg1"/>
                </a:solidFill>
              </a:rPr>
              <a:t>  # Use the global set</a:t>
            </a:r>
          </a:p>
          <a:p>
            <a:endParaRPr lang="en-US" dirty="0">
              <a:solidFill>
                <a:schemeClr val="bg1"/>
              </a:solidFill>
            </a:endParaRPr>
          </a:p>
          <a:p>
            <a:r>
              <a:rPr lang="en-US" dirty="0">
                <a:solidFill>
                  <a:schemeClr val="bg1"/>
                </a:solidFill>
              </a:rPr>
              <a:t>cv2.rectangle(</a:t>
            </a:r>
            <a:r>
              <a:rPr lang="en-US" dirty="0" err="1">
                <a:solidFill>
                  <a:schemeClr val="bg1"/>
                </a:solidFill>
              </a:rPr>
              <a:t>img</a:t>
            </a:r>
            <a:r>
              <a:rPr lang="en-US" dirty="0">
                <a:solidFill>
                  <a:schemeClr val="bg1"/>
                </a:solidFill>
              </a:rPr>
              <a:t>, (x1, y1), (x2, y2), (0, 255, 0), 2)</a:t>
            </a:r>
          </a:p>
          <a:p>
            <a:r>
              <a:rPr lang="en-US" dirty="0">
                <a:solidFill>
                  <a:schemeClr val="bg1"/>
                </a:solidFill>
              </a:rPr>
              <a:t>            cv2.rectangle(</a:t>
            </a:r>
            <a:r>
              <a:rPr lang="en-US" dirty="0" err="1">
                <a:solidFill>
                  <a:schemeClr val="bg1"/>
                </a:solidFill>
              </a:rPr>
              <a:t>img</a:t>
            </a:r>
            <a:r>
              <a:rPr lang="en-US" dirty="0">
                <a:solidFill>
                  <a:schemeClr val="bg1"/>
                </a:solidFill>
              </a:rPr>
              <a:t>, (x1, y2 - 35), (x2, y2), (0, 255, 0), cv2.FILLED)</a:t>
            </a:r>
          </a:p>
          <a:p>
            <a:r>
              <a:rPr lang="en-US" dirty="0">
                <a:solidFill>
                  <a:schemeClr val="bg1"/>
                </a:solidFill>
              </a:rPr>
              <a:t>            cv2.putText(</a:t>
            </a:r>
            <a:r>
              <a:rPr lang="en-US" dirty="0" err="1">
                <a:solidFill>
                  <a:schemeClr val="bg1"/>
                </a:solidFill>
              </a:rPr>
              <a:t>img</a:t>
            </a:r>
            <a:r>
              <a:rPr lang="en-US" dirty="0">
                <a:solidFill>
                  <a:schemeClr val="bg1"/>
                </a:solidFill>
              </a:rPr>
              <a:t>, name, (x1 + 6, y2 - 5), cv2.FONT_HERSHEY_COMPLEX, 1, (255, 255, 255), 2)</a:t>
            </a:r>
          </a:p>
          <a:p>
            <a:r>
              <a:rPr lang="en-US" dirty="0">
                <a:solidFill>
                  <a:schemeClr val="bg1"/>
                </a:solidFill>
              </a:rPr>
              <a:t>            </a:t>
            </a:r>
            <a:r>
              <a:rPr lang="en-US" dirty="0" err="1">
                <a:solidFill>
                  <a:schemeClr val="bg1"/>
                </a:solidFill>
              </a:rPr>
              <a:t>markAttendance</a:t>
            </a:r>
            <a:r>
              <a:rPr lang="en-US" dirty="0">
                <a:solidFill>
                  <a:schemeClr val="bg1"/>
                </a:solidFill>
              </a:rPr>
              <a:t>(name)  </a:t>
            </a:r>
          </a:p>
          <a:p>
            <a:r>
              <a:rPr lang="en-US" dirty="0">
                <a:solidFill>
                  <a:schemeClr val="bg1"/>
                </a:solidFill>
              </a:rPr>
              <a:t>    </a:t>
            </a:r>
          </a:p>
          <a:p>
            <a:r>
              <a:rPr lang="en-US" dirty="0">
                <a:solidFill>
                  <a:schemeClr val="bg1"/>
                </a:solidFill>
              </a:rPr>
              <a:t>    cv2.imshow('webcam', </a:t>
            </a:r>
            <a:r>
              <a:rPr lang="en-US" dirty="0" err="1">
                <a:solidFill>
                  <a:schemeClr val="bg1"/>
                </a:solidFill>
              </a:rPr>
              <a:t>img</a:t>
            </a:r>
            <a:r>
              <a:rPr lang="en-US" dirty="0">
                <a:solidFill>
                  <a:schemeClr val="bg1"/>
                </a:solidFill>
              </a:rPr>
              <a:t>)</a:t>
            </a:r>
          </a:p>
          <a:p>
            <a:r>
              <a:rPr lang="en-US" dirty="0">
                <a:solidFill>
                  <a:schemeClr val="bg1"/>
                </a:solidFill>
              </a:rPr>
              <a:t>    if cv2.waitKey(1) &amp; 0xFF == </a:t>
            </a:r>
            <a:r>
              <a:rPr lang="en-US" dirty="0" err="1">
                <a:solidFill>
                  <a:schemeClr val="bg1"/>
                </a:solidFill>
              </a:rPr>
              <a:t>ord</a:t>
            </a:r>
            <a:r>
              <a:rPr lang="en-US" dirty="0">
                <a:solidFill>
                  <a:schemeClr val="bg1"/>
                </a:solidFill>
              </a:rPr>
              <a:t>('q'):  # Change </a:t>
            </a:r>
            <a:r>
              <a:rPr lang="en-US" dirty="0" err="1">
                <a:solidFill>
                  <a:schemeClr val="bg1"/>
                </a:solidFill>
              </a:rPr>
              <a:t>waitKey</a:t>
            </a:r>
            <a:r>
              <a:rPr lang="en-US" dirty="0">
                <a:solidFill>
                  <a:schemeClr val="bg1"/>
                </a:solidFill>
              </a:rPr>
              <a:t> delay to 1 </a:t>
            </a:r>
            <a:r>
              <a:rPr lang="en-US" dirty="0" err="1">
                <a:solidFill>
                  <a:schemeClr val="bg1"/>
                </a:solidFill>
              </a:rPr>
              <a:t>ms</a:t>
            </a:r>
            <a:endParaRPr lang="en-US" dirty="0">
              <a:solidFill>
                <a:schemeClr val="bg1"/>
              </a:solidFill>
            </a:endParaRPr>
          </a:p>
          <a:p>
            <a:r>
              <a:rPr lang="en-US" dirty="0">
                <a:solidFill>
                  <a:schemeClr val="bg1"/>
                </a:solidFill>
              </a:rPr>
              <a:t>        break</a:t>
            </a:r>
          </a:p>
          <a:p>
            <a:endParaRPr lang="en-US" dirty="0">
              <a:solidFill>
                <a:schemeClr val="bg1"/>
              </a:solidFill>
            </a:endParaRPr>
          </a:p>
          <a:p>
            <a:r>
              <a:rPr lang="en-US" dirty="0">
                <a:solidFill>
                  <a:schemeClr val="bg1"/>
                </a:solidFill>
              </a:rPr>
              <a:t># Release the video capture object and close the OpenCV window</a:t>
            </a:r>
          </a:p>
          <a:p>
            <a:r>
              <a:rPr lang="en-US" dirty="0" err="1">
                <a:solidFill>
                  <a:schemeClr val="bg1"/>
                </a:solidFill>
              </a:rPr>
              <a:t>cap.release</a:t>
            </a:r>
            <a:r>
              <a:rPr lang="en-US" dirty="0">
                <a:solidFill>
                  <a:schemeClr val="bg1"/>
                </a:solidFill>
              </a:rPr>
              <a:t>()</a:t>
            </a:r>
          </a:p>
          <a:p>
            <a:r>
              <a:rPr lang="en-US" dirty="0">
                <a:solidFill>
                  <a:schemeClr val="bg1"/>
                </a:solidFill>
              </a:rPr>
              <a:t>cv2.destroyAllWindows()</a:t>
            </a:r>
          </a:p>
        </p:txBody>
      </p:sp>
      <p:sp>
        <p:nvSpPr>
          <p:cNvPr id="13" name="Text 10"/>
          <p:cNvSpPr/>
          <p:nvPr/>
        </p:nvSpPr>
        <p:spPr>
          <a:xfrm>
            <a:off x="1055370" y="5486757"/>
            <a:ext cx="3129439" cy="347186"/>
          </a:xfrm>
          <a:prstGeom prst="rect">
            <a:avLst/>
          </a:prstGeom>
          <a:noFill/>
          <a:ln/>
        </p:spPr>
        <p:txBody>
          <a:bodyPr wrap="none" rtlCol="0" anchor="t"/>
          <a:lstStyle/>
          <a:p>
            <a:pPr marL="0" indent="0">
              <a:lnSpc>
                <a:spcPts val="2734"/>
              </a:lnSpc>
              <a:buNone/>
            </a:pPr>
            <a:endParaRPr lang="en-US" sz="2187" dirty="0"/>
          </a:p>
        </p:txBody>
      </p:sp>
      <p:sp>
        <p:nvSpPr>
          <p:cNvPr id="14" name="Text 11"/>
          <p:cNvSpPr/>
          <p:nvPr/>
        </p:nvSpPr>
        <p:spPr>
          <a:xfrm>
            <a:off x="1055370" y="5967174"/>
            <a:ext cx="8862060" cy="710803"/>
          </a:xfrm>
          <a:prstGeom prst="rect">
            <a:avLst/>
          </a:prstGeom>
          <a:noFill/>
          <a:ln/>
        </p:spPr>
        <p:txBody>
          <a:bodyPr wrap="square" rtlCol="0" anchor="t"/>
          <a:lstStyle/>
          <a:p>
            <a:pPr marL="0" indent="0">
              <a:lnSpc>
                <a:spcPts val="2799"/>
              </a:lnSpc>
              <a:buNone/>
            </a:pPr>
            <a:endParaRPr lang="en-US" sz="1750" dirty="0">
              <a:solidFill>
                <a:srgbClr val="D6E5EF"/>
              </a:solidFill>
              <a:latin typeface="Roboto" pitchFamily="34" charset="0"/>
              <a:ea typeface="Roboto" pitchFamily="34" charset="-122"/>
            </a:endParaRPr>
          </a:p>
          <a:p>
            <a:pPr marL="0" indent="0">
              <a:lnSpc>
                <a:spcPts val="2799"/>
              </a:lnSpc>
              <a:buNone/>
            </a:pPr>
            <a:endParaRPr lang="en-US" sz="1750" dirty="0"/>
          </a:p>
        </p:txBody>
      </p:sp>
      <p:pic>
        <p:nvPicPr>
          <p:cNvPr id="15"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extLst>
      <p:ext uri="{BB962C8B-B14F-4D97-AF65-F5344CB8AC3E}">
        <p14:creationId xmlns:p14="http://schemas.microsoft.com/office/powerpoint/2010/main" val="3368111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44605"/>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722322" y="286439"/>
            <a:ext cx="8861644" cy="1017141"/>
          </a:xfrm>
          <a:prstGeom prst="rect">
            <a:avLst/>
          </a:prstGeom>
          <a:noFill/>
          <a:ln/>
        </p:spPr>
        <p:txBody>
          <a:bodyPr wrap="square" rtlCol="0" anchor="t"/>
          <a:lstStyle/>
          <a:p>
            <a:pPr marL="0" indent="0">
              <a:lnSpc>
                <a:spcPts val="5468"/>
              </a:lnSpc>
              <a:buNone/>
            </a:pPr>
            <a:r>
              <a:rPr lang="en-US" sz="4374" dirty="0">
                <a:solidFill>
                  <a:srgbClr val="60A9FF"/>
                </a:solidFill>
                <a:latin typeface="Roboto Slab" pitchFamily="34" charset="0"/>
                <a:ea typeface="Roboto Slab" pitchFamily="34" charset="-122"/>
              </a:rPr>
              <a:t>Code:</a:t>
            </a:r>
            <a:endParaRPr lang="en-US" sz="4374" dirty="0"/>
          </a:p>
        </p:txBody>
      </p:sp>
      <p:sp>
        <p:nvSpPr>
          <p:cNvPr id="7" name="Text 4"/>
          <p:cNvSpPr/>
          <p:nvPr/>
        </p:nvSpPr>
        <p:spPr>
          <a:xfrm>
            <a:off x="1055370" y="3273623"/>
            <a:ext cx="2777490" cy="347186"/>
          </a:xfrm>
          <a:prstGeom prst="rect">
            <a:avLst/>
          </a:prstGeom>
          <a:noFill/>
          <a:ln/>
        </p:spPr>
        <p:txBody>
          <a:bodyPr wrap="none" rtlCol="0" anchor="t"/>
          <a:lstStyle/>
          <a:p>
            <a:pPr marL="0" indent="0">
              <a:lnSpc>
                <a:spcPts val="2734"/>
              </a:lnSpc>
              <a:buNone/>
            </a:pPr>
            <a:endParaRPr lang="en-US" sz="2187" dirty="0"/>
          </a:p>
        </p:txBody>
      </p:sp>
      <p:sp>
        <p:nvSpPr>
          <p:cNvPr id="8" name="Text 5"/>
          <p:cNvSpPr/>
          <p:nvPr/>
        </p:nvSpPr>
        <p:spPr>
          <a:xfrm>
            <a:off x="1055370" y="3754041"/>
            <a:ext cx="4097774" cy="1066205"/>
          </a:xfrm>
          <a:prstGeom prst="rect">
            <a:avLst/>
          </a:prstGeom>
          <a:noFill/>
          <a:ln/>
        </p:spPr>
        <p:txBody>
          <a:bodyPr wrap="square" rtlCol="0" anchor="t"/>
          <a:lstStyle/>
          <a:p>
            <a:pPr marL="0" indent="0">
              <a:lnSpc>
                <a:spcPts val="2799"/>
              </a:lnSpc>
              <a:buNone/>
            </a:pPr>
            <a:endParaRPr lang="en-US" sz="1750" dirty="0"/>
          </a:p>
        </p:txBody>
      </p:sp>
      <p:sp>
        <p:nvSpPr>
          <p:cNvPr id="10" name="Text 7"/>
          <p:cNvSpPr/>
          <p:nvPr/>
        </p:nvSpPr>
        <p:spPr>
          <a:xfrm>
            <a:off x="5819656" y="3273623"/>
            <a:ext cx="2940606" cy="347186"/>
          </a:xfrm>
          <a:prstGeom prst="rect">
            <a:avLst/>
          </a:prstGeom>
          <a:noFill/>
          <a:ln/>
        </p:spPr>
        <p:txBody>
          <a:bodyPr wrap="none" rtlCol="0" anchor="t"/>
          <a:lstStyle/>
          <a:p>
            <a:pPr marL="0" indent="0">
              <a:lnSpc>
                <a:spcPts val="2734"/>
              </a:lnSpc>
              <a:buNone/>
            </a:pPr>
            <a:endParaRPr lang="en-US" sz="2187" dirty="0"/>
          </a:p>
        </p:txBody>
      </p:sp>
      <p:sp>
        <p:nvSpPr>
          <p:cNvPr id="11" name="Text 8"/>
          <p:cNvSpPr/>
          <p:nvPr/>
        </p:nvSpPr>
        <p:spPr>
          <a:xfrm>
            <a:off x="5819656" y="3754041"/>
            <a:ext cx="4097774" cy="1066205"/>
          </a:xfrm>
          <a:prstGeom prst="rect">
            <a:avLst/>
          </a:prstGeom>
          <a:noFill/>
          <a:ln/>
        </p:spPr>
        <p:txBody>
          <a:bodyPr wrap="square" rtlCol="0" anchor="t"/>
          <a:lstStyle/>
          <a:p>
            <a:pPr marL="0" indent="0">
              <a:lnSpc>
                <a:spcPts val="2799"/>
              </a:lnSpc>
              <a:buNone/>
            </a:pPr>
            <a:endParaRPr lang="en-US" sz="1750" dirty="0"/>
          </a:p>
        </p:txBody>
      </p:sp>
      <p:sp>
        <p:nvSpPr>
          <p:cNvPr id="12" name="Shape 9"/>
          <p:cNvSpPr/>
          <p:nvPr/>
        </p:nvSpPr>
        <p:spPr>
          <a:xfrm>
            <a:off x="722322" y="1059366"/>
            <a:ext cx="9437063" cy="7170234"/>
          </a:xfrm>
          <a:prstGeom prst="roundRect">
            <a:avLst>
              <a:gd name="adj" fmla="val 8151"/>
            </a:avLst>
          </a:prstGeom>
          <a:solidFill>
            <a:srgbClr val="12161D"/>
          </a:solidFill>
          <a:ln/>
        </p:spPr>
        <p:txBody>
          <a:bodyPr/>
          <a:lstStyle/>
          <a:p>
            <a:r>
              <a:rPr lang="en-US" dirty="0">
                <a:solidFill>
                  <a:schemeClr val="bg1"/>
                </a:solidFill>
              </a:rPr>
              <a:t>if name not in </a:t>
            </a:r>
            <a:r>
              <a:rPr lang="en-US" dirty="0" err="1">
                <a:solidFill>
                  <a:schemeClr val="bg1"/>
                </a:solidFill>
              </a:rPr>
              <a:t>recorded_names</a:t>
            </a:r>
            <a:r>
              <a:rPr lang="en-US" dirty="0">
                <a:solidFill>
                  <a:schemeClr val="bg1"/>
                </a:solidFill>
              </a:rPr>
              <a:t>:</a:t>
            </a:r>
          </a:p>
          <a:p>
            <a:r>
              <a:rPr lang="en-US" dirty="0">
                <a:solidFill>
                  <a:schemeClr val="bg1"/>
                </a:solidFill>
              </a:rPr>
              <a:t>        # Record attendance</a:t>
            </a:r>
          </a:p>
          <a:p>
            <a:r>
              <a:rPr lang="en-US" dirty="0">
                <a:solidFill>
                  <a:schemeClr val="bg1"/>
                </a:solidFill>
              </a:rPr>
              <a:t>        with open('Attendance.csv', 'a') as f:</a:t>
            </a:r>
          </a:p>
          <a:p>
            <a:r>
              <a:rPr lang="en-US" dirty="0">
                <a:solidFill>
                  <a:schemeClr val="bg1"/>
                </a:solidFill>
              </a:rPr>
              <a:t>            now = </a:t>
            </a:r>
            <a:r>
              <a:rPr lang="en-US" dirty="0" err="1">
                <a:solidFill>
                  <a:schemeClr val="bg1"/>
                </a:solidFill>
              </a:rPr>
              <a:t>datetime.now</a:t>
            </a:r>
            <a:r>
              <a:rPr lang="en-US" dirty="0">
                <a:solidFill>
                  <a:schemeClr val="bg1"/>
                </a:solidFill>
              </a:rPr>
              <a:t>()</a:t>
            </a:r>
          </a:p>
          <a:p>
            <a:r>
              <a:rPr lang="en-US" dirty="0">
                <a:solidFill>
                  <a:schemeClr val="bg1"/>
                </a:solidFill>
              </a:rPr>
              <a:t>            time = </a:t>
            </a:r>
            <a:r>
              <a:rPr lang="en-US" dirty="0" err="1">
                <a:solidFill>
                  <a:schemeClr val="bg1"/>
                </a:solidFill>
              </a:rPr>
              <a:t>now.strftime</a:t>
            </a:r>
            <a:r>
              <a:rPr lang="en-US" dirty="0">
                <a:solidFill>
                  <a:schemeClr val="bg1"/>
                </a:solidFill>
              </a:rPr>
              <a:t>('%I:%M:%S %p')</a:t>
            </a:r>
          </a:p>
          <a:p>
            <a:r>
              <a:rPr lang="en-US" dirty="0">
                <a:solidFill>
                  <a:schemeClr val="bg1"/>
                </a:solidFill>
              </a:rPr>
              <a:t>            date = </a:t>
            </a:r>
            <a:r>
              <a:rPr lang="en-US" dirty="0" err="1">
                <a:solidFill>
                  <a:schemeClr val="bg1"/>
                </a:solidFill>
              </a:rPr>
              <a:t>now.strftime</a:t>
            </a:r>
            <a:r>
              <a:rPr lang="en-US" dirty="0">
                <a:solidFill>
                  <a:schemeClr val="bg1"/>
                </a:solidFill>
              </a:rPr>
              <a:t>('%d-%B-%Y')</a:t>
            </a:r>
          </a:p>
          <a:p>
            <a:r>
              <a:rPr lang="en-US" dirty="0">
                <a:solidFill>
                  <a:schemeClr val="bg1"/>
                </a:solidFill>
              </a:rPr>
              <a:t>            </a:t>
            </a:r>
            <a:r>
              <a:rPr lang="en-US" dirty="0" err="1">
                <a:solidFill>
                  <a:schemeClr val="bg1"/>
                </a:solidFill>
              </a:rPr>
              <a:t>f.write</a:t>
            </a:r>
            <a:r>
              <a:rPr lang="en-US" dirty="0">
                <a:solidFill>
                  <a:schemeClr val="bg1"/>
                </a:solidFill>
              </a:rPr>
              <a:t>(f'{name}, {time}, {date}\n')</a:t>
            </a:r>
          </a:p>
          <a:p>
            <a:r>
              <a:rPr lang="en-US" dirty="0">
                <a:solidFill>
                  <a:schemeClr val="bg1"/>
                </a:solidFill>
              </a:rPr>
              <a:t># Add the name to the set of recorded names</a:t>
            </a:r>
          </a:p>
          <a:p>
            <a:r>
              <a:rPr lang="en-US" dirty="0">
                <a:solidFill>
                  <a:schemeClr val="bg1"/>
                </a:solidFill>
              </a:rPr>
              <a:t>        </a:t>
            </a:r>
            <a:r>
              <a:rPr lang="en-US" dirty="0" err="1">
                <a:solidFill>
                  <a:schemeClr val="bg1"/>
                </a:solidFill>
              </a:rPr>
              <a:t>recorded_names.add</a:t>
            </a:r>
            <a:r>
              <a:rPr lang="en-US" dirty="0">
                <a:solidFill>
                  <a:schemeClr val="bg1"/>
                </a:solidFill>
              </a:rPr>
              <a:t>(name)</a:t>
            </a:r>
          </a:p>
          <a:p>
            <a:r>
              <a:rPr lang="en-US" dirty="0">
                <a:solidFill>
                  <a:schemeClr val="bg1"/>
                </a:solidFill>
              </a:rPr>
              <a:t># take pictures from webcam </a:t>
            </a:r>
          </a:p>
          <a:p>
            <a:r>
              <a:rPr lang="en-US" dirty="0">
                <a:solidFill>
                  <a:schemeClr val="bg1"/>
                </a:solidFill>
              </a:rPr>
              <a:t>cap = cv2.VideoCapture(0)</a:t>
            </a:r>
          </a:p>
          <a:p>
            <a:r>
              <a:rPr lang="en-US" dirty="0">
                <a:solidFill>
                  <a:schemeClr val="bg1"/>
                </a:solidFill>
              </a:rPr>
              <a:t>while True:</a:t>
            </a:r>
          </a:p>
          <a:p>
            <a:r>
              <a:rPr lang="en-US" dirty="0">
                <a:solidFill>
                  <a:schemeClr val="bg1"/>
                </a:solidFill>
              </a:rPr>
              <a:t>    success, </a:t>
            </a:r>
            <a:r>
              <a:rPr lang="en-US" dirty="0" err="1">
                <a:solidFill>
                  <a:schemeClr val="bg1"/>
                </a:solidFill>
              </a:rPr>
              <a:t>img</a:t>
            </a:r>
            <a:r>
              <a:rPr lang="en-US" dirty="0">
                <a:solidFill>
                  <a:schemeClr val="bg1"/>
                </a:solidFill>
              </a:rPr>
              <a:t> = </a:t>
            </a:r>
            <a:r>
              <a:rPr lang="en-US" dirty="0" err="1">
                <a:solidFill>
                  <a:schemeClr val="bg1"/>
                </a:solidFill>
              </a:rPr>
              <a:t>cap.read</a:t>
            </a:r>
            <a:r>
              <a:rPr lang="en-US" dirty="0">
                <a:solidFill>
                  <a:schemeClr val="bg1"/>
                </a:solidFill>
              </a:rPr>
              <a:t>()</a:t>
            </a:r>
          </a:p>
          <a:p>
            <a:r>
              <a:rPr lang="en-US" dirty="0">
                <a:solidFill>
                  <a:schemeClr val="bg1"/>
                </a:solidFill>
              </a:rPr>
              <a:t>    </a:t>
            </a:r>
            <a:r>
              <a:rPr lang="en-US" dirty="0" err="1">
                <a:solidFill>
                  <a:schemeClr val="bg1"/>
                </a:solidFill>
              </a:rPr>
              <a:t>imgS</a:t>
            </a:r>
            <a:r>
              <a:rPr lang="en-US" dirty="0">
                <a:solidFill>
                  <a:schemeClr val="bg1"/>
                </a:solidFill>
              </a:rPr>
              <a:t> = cv2.resize(</a:t>
            </a:r>
            <a:r>
              <a:rPr lang="en-US" dirty="0" err="1">
                <a:solidFill>
                  <a:schemeClr val="bg1"/>
                </a:solidFill>
              </a:rPr>
              <a:t>img</a:t>
            </a:r>
            <a:r>
              <a:rPr lang="en-US" dirty="0">
                <a:solidFill>
                  <a:schemeClr val="bg1"/>
                </a:solidFill>
              </a:rPr>
              <a:t>, (0, 0), None, 0.25, 0.25)</a:t>
            </a:r>
          </a:p>
          <a:p>
            <a:r>
              <a:rPr lang="en-US" dirty="0">
                <a:solidFill>
                  <a:schemeClr val="bg1"/>
                </a:solidFill>
              </a:rPr>
              <a:t>    </a:t>
            </a:r>
            <a:r>
              <a:rPr lang="en-US" dirty="0" err="1">
                <a:solidFill>
                  <a:schemeClr val="bg1"/>
                </a:solidFill>
              </a:rPr>
              <a:t>imgS</a:t>
            </a:r>
            <a:r>
              <a:rPr lang="en-US" dirty="0">
                <a:solidFill>
                  <a:schemeClr val="bg1"/>
                </a:solidFill>
              </a:rPr>
              <a:t> = cv2.cvtColor(</a:t>
            </a:r>
            <a:r>
              <a:rPr lang="en-US" dirty="0" err="1">
                <a:solidFill>
                  <a:schemeClr val="bg1"/>
                </a:solidFill>
              </a:rPr>
              <a:t>imgS</a:t>
            </a:r>
            <a:r>
              <a:rPr lang="en-US" dirty="0">
                <a:solidFill>
                  <a:schemeClr val="bg1"/>
                </a:solidFill>
              </a:rPr>
              <a:t>, cv2.COLOR_BGR2RGB)</a:t>
            </a:r>
          </a:p>
          <a:p>
            <a:r>
              <a:rPr lang="en-US" dirty="0">
                <a:solidFill>
                  <a:schemeClr val="bg1"/>
                </a:solidFill>
              </a:rPr>
              <a:t>    </a:t>
            </a:r>
            <a:r>
              <a:rPr lang="en-US" dirty="0" err="1">
                <a:solidFill>
                  <a:schemeClr val="bg1"/>
                </a:solidFill>
              </a:rPr>
              <a:t>faces_in_frame</a:t>
            </a:r>
            <a:r>
              <a:rPr lang="en-US" dirty="0">
                <a:solidFill>
                  <a:schemeClr val="bg1"/>
                </a:solidFill>
              </a:rPr>
              <a:t> = </a:t>
            </a:r>
            <a:r>
              <a:rPr lang="en-US" dirty="0" err="1">
                <a:solidFill>
                  <a:schemeClr val="bg1"/>
                </a:solidFill>
              </a:rPr>
              <a:t>face_recognition.face_locations</a:t>
            </a:r>
            <a:r>
              <a:rPr lang="en-US" dirty="0">
                <a:solidFill>
                  <a:schemeClr val="bg1"/>
                </a:solidFill>
              </a:rPr>
              <a:t>(</a:t>
            </a:r>
            <a:r>
              <a:rPr lang="en-US" dirty="0" err="1">
                <a:solidFill>
                  <a:schemeClr val="bg1"/>
                </a:solidFill>
              </a:rPr>
              <a:t>imgS</a:t>
            </a:r>
            <a:r>
              <a:rPr lang="en-US" dirty="0">
                <a:solidFill>
                  <a:schemeClr val="bg1"/>
                </a:solidFill>
              </a:rPr>
              <a:t>)</a:t>
            </a:r>
          </a:p>
          <a:p>
            <a:r>
              <a:rPr lang="en-US" dirty="0">
                <a:solidFill>
                  <a:schemeClr val="bg1"/>
                </a:solidFill>
              </a:rPr>
              <a:t>    </a:t>
            </a:r>
            <a:r>
              <a:rPr lang="en-US" dirty="0" err="1">
                <a:solidFill>
                  <a:schemeClr val="bg1"/>
                </a:solidFill>
              </a:rPr>
              <a:t>encoded_faces</a:t>
            </a:r>
            <a:r>
              <a:rPr lang="en-US" dirty="0">
                <a:solidFill>
                  <a:schemeClr val="bg1"/>
                </a:solidFill>
              </a:rPr>
              <a:t> = </a:t>
            </a:r>
            <a:r>
              <a:rPr lang="en-US" dirty="0" err="1">
                <a:solidFill>
                  <a:schemeClr val="bg1"/>
                </a:solidFill>
              </a:rPr>
              <a:t>face_recognition.face_encodings</a:t>
            </a:r>
            <a:r>
              <a:rPr lang="en-US" dirty="0">
                <a:solidFill>
                  <a:schemeClr val="bg1"/>
                </a:solidFill>
              </a:rPr>
              <a:t>(</a:t>
            </a:r>
            <a:r>
              <a:rPr lang="en-US" dirty="0" err="1">
                <a:solidFill>
                  <a:schemeClr val="bg1"/>
                </a:solidFill>
              </a:rPr>
              <a:t>imgS</a:t>
            </a:r>
            <a:r>
              <a:rPr lang="en-US" dirty="0">
                <a:solidFill>
                  <a:schemeClr val="bg1"/>
                </a:solidFill>
              </a:rPr>
              <a:t>, </a:t>
            </a:r>
            <a:r>
              <a:rPr lang="en-US" dirty="0" err="1">
                <a:solidFill>
                  <a:schemeClr val="bg1"/>
                </a:solidFill>
              </a:rPr>
              <a:t>faces_in_frame</a:t>
            </a:r>
            <a:r>
              <a:rPr lang="en-US" dirty="0">
                <a:solidFill>
                  <a:schemeClr val="bg1"/>
                </a:solidFill>
              </a:rPr>
              <a:t>)</a:t>
            </a:r>
          </a:p>
          <a:p>
            <a:r>
              <a:rPr lang="en-US" dirty="0">
                <a:solidFill>
                  <a:schemeClr val="bg1"/>
                </a:solidFill>
              </a:rPr>
              <a:t>for </a:t>
            </a:r>
            <a:r>
              <a:rPr lang="en-US" dirty="0" err="1">
                <a:solidFill>
                  <a:schemeClr val="bg1"/>
                </a:solidFill>
              </a:rPr>
              <a:t>encode_face</a:t>
            </a:r>
            <a:r>
              <a:rPr lang="en-US" dirty="0">
                <a:solidFill>
                  <a:schemeClr val="bg1"/>
                </a:solidFill>
              </a:rPr>
              <a:t>, </a:t>
            </a:r>
            <a:r>
              <a:rPr lang="en-US" dirty="0" err="1">
                <a:solidFill>
                  <a:schemeClr val="bg1"/>
                </a:solidFill>
              </a:rPr>
              <a:t>faceloc</a:t>
            </a:r>
            <a:r>
              <a:rPr lang="en-US" dirty="0">
                <a:solidFill>
                  <a:schemeClr val="bg1"/>
                </a:solidFill>
              </a:rPr>
              <a:t> in zip(</a:t>
            </a:r>
            <a:r>
              <a:rPr lang="en-US" dirty="0" err="1">
                <a:solidFill>
                  <a:schemeClr val="bg1"/>
                </a:solidFill>
              </a:rPr>
              <a:t>encoded_faces</a:t>
            </a:r>
            <a:r>
              <a:rPr lang="en-US" dirty="0">
                <a:solidFill>
                  <a:schemeClr val="bg1"/>
                </a:solidFill>
              </a:rPr>
              <a:t>, </a:t>
            </a:r>
            <a:r>
              <a:rPr lang="en-US" dirty="0" err="1">
                <a:solidFill>
                  <a:schemeClr val="bg1"/>
                </a:solidFill>
              </a:rPr>
              <a:t>faces_in_frame</a:t>
            </a:r>
            <a:r>
              <a:rPr lang="en-US" dirty="0">
                <a:solidFill>
                  <a:schemeClr val="bg1"/>
                </a:solidFill>
              </a:rPr>
              <a:t>):</a:t>
            </a:r>
          </a:p>
          <a:p>
            <a:r>
              <a:rPr lang="en-US" dirty="0">
                <a:solidFill>
                  <a:schemeClr val="bg1"/>
                </a:solidFill>
              </a:rPr>
              <a:t>        </a:t>
            </a:r>
            <a:r>
              <a:rPr lang="en-US" dirty="0" err="1">
                <a:solidFill>
                  <a:schemeClr val="bg1"/>
                </a:solidFill>
              </a:rPr>
              <a:t>faceDist</a:t>
            </a:r>
            <a:r>
              <a:rPr lang="en-US" dirty="0">
                <a:solidFill>
                  <a:schemeClr val="bg1"/>
                </a:solidFill>
              </a:rPr>
              <a:t> = </a:t>
            </a:r>
            <a:r>
              <a:rPr lang="en-US" dirty="0" err="1">
                <a:solidFill>
                  <a:schemeClr val="bg1"/>
                </a:solidFill>
              </a:rPr>
              <a:t>face_recognition.face_distance</a:t>
            </a:r>
            <a:r>
              <a:rPr lang="en-US" dirty="0">
                <a:solidFill>
                  <a:schemeClr val="bg1"/>
                </a:solidFill>
              </a:rPr>
              <a:t>(</a:t>
            </a:r>
            <a:r>
              <a:rPr lang="en-US" dirty="0" err="1">
                <a:solidFill>
                  <a:schemeClr val="bg1"/>
                </a:solidFill>
              </a:rPr>
              <a:t>encoded_face_train</a:t>
            </a:r>
            <a:r>
              <a:rPr lang="en-US" dirty="0">
                <a:solidFill>
                  <a:schemeClr val="bg1"/>
                </a:solidFill>
              </a:rPr>
              <a:t>, </a:t>
            </a:r>
            <a:r>
              <a:rPr lang="en-US" dirty="0" err="1">
                <a:solidFill>
                  <a:schemeClr val="bg1"/>
                </a:solidFill>
              </a:rPr>
              <a:t>encode_face</a:t>
            </a:r>
            <a:r>
              <a:rPr lang="en-US" dirty="0">
                <a:solidFill>
                  <a:schemeClr val="bg1"/>
                </a:solidFill>
              </a:rPr>
              <a:t>)</a:t>
            </a:r>
          </a:p>
          <a:p>
            <a:r>
              <a:rPr lang="en-US" dirty="0">
                <a:solidFill>
                  <a:schemeClr val="bg1"/>
                </a:solidFill>
              </a:rPr>
              <a:t>        </a:t>
            </a:r>
            <a:r>
              <a:rPr lang="en-US" dirty="0" err="1">
                <a:solidFill>
                  <a:schemeClr val="bg1"/>
                </a:solidFill>
              </a:rPr>
              <a:t>matchIndex</a:t>
            </a:r>
            <a:r>
              <a:rPr lang="en-US" dirty="0">
                <a:solidFill>
                  <a:schemeClr val="bg1"/>
                </a:solidFill>
              </a:rPr>
              <a:t> = </a:t>
            </a:r>
            <a:r>
              <a:rPr lang="en-US" dirty="0" err="1">
                <a:solidFill>
                  <a:schemeClr val="bg1"/>
                </a:solidFill>
              </a:rPr>
              <a:t>np.argmin</a:t>
            </a:r>
            <a:r>
              <a:rPr lang="en-US" dirty="0">
                <a:solidFill>
                  <a:schemeClr val="bg1"/>
                </a:solidFill>
              </a:rPr>
              <a:t>(</a:t>
            </a:r>
            <a:r>
              <a:rPr lang="en-US" dirty="0" err="1">
                <a:solidFill>
                  <a:schemeClr val="bg1"/>
                </a:solidFill>
              </a:rPr>
              <a:t>faceDist</a:t>
            </a:r>
            <a:r>
              <a:rPr lang="en-US" dirty="0">
                <a:solidFill>
                  <a:schemeClr val="bg1"/>
                </a:solidFill>
              </a:rPr>
              <a:t>)</a:t>
            </a:r>
          </a:p>
          <a:p>
            <a:r>
              <a:rPr lang="en-US" dirty="0">
                <a:solidFill>
                  <a:schemeClr val="bg1"/>
                </a:solidFill>
              </a:rPr>
              <a:t>        </a:t>
            </a:r>
          </a:p>
          <a:p>
            <a:r>
              <a:rPr lang="en-US" dirty="0">
                <a:solidFill>
                  <a:schemeClr val="bg1"/>
                </a:solidFill>
              </a:rPr>
              <a:t>        if </a:t>
            </a:r>
            <a:r>
              <a:rPr lang="en-US" dirty="0" err="1">
                <a:solidFill>
                  <a:schemeClr val="bg1"/>
                </a:solidFill>
              </a:rPr>
              <a:t>faceDist</a:t>
            </a:r>
            <a:r>
              <a:rPr lang="en-US" dirty="0">
                <a:solidFill>
                  <a:schemeClr val="bg1"/>
                </a:solidFill>
              </a:rPr>
              <a:t>[</a:t>
            </a:r>
            <a:r>
              <a:rPr lang="en-US" dirty="0" err="1">
                <a:solidFill>
                  <a:schemeClr val="bg1"/>
                </a:solidFill>
              </a:rPr>
              <a:t>matchIndex</a:t>
            </a:r>
            <a:r>
              <a:rPr lang="en-US" dirty="0">
                <a:solidFill>
                  <a:schemeClr val="bg1"/>
                </a:solidFill>
              </a:rPr>
              <a:t>] &lt; 0.6:  # Set a threshold for face distance</a:t>
            </a:r>
          </a:p>
          <a:p>
            <a:r>
              <a:rPr lang="en-US" dirty="0">
                <a:solidFill>
                  <a:schemeClr val="bg1"/>
                </a:solidFill>
              </a:rPr>
              <a:t>             name = </a:t>
            </a:r>
            <a:r>
              <a:rPr lang="en-US" dirty="0" err="1">
                <a:solidFill>
                  <a:schemeClr val="bg1"/>
                </a:solidFill>
              </a:rPr>
              <a:t>classNames</a:t>
            </a:r>
            <a:r>
              <a:rPr lang="en-US" dirty="0">
                <a:solidFill>
                  <a:schemeClr val="bg1"/>
                </a:solidFill>
              </a:rPr>
              <a:t>[</a:t>
            </a:r>
            <a:r>
              <a:rPr lang="en-US" dirty="0" err="1">
                <a:solidFill>
                  <a:schemeClr val="bg1"/>
                </a:solidFill>
              </a:rPr>
              <a:t>matchIndex</a:t>
            </a:r>
            <a:r>
              <a:rPr lang="en-US" dirty="0">
                <a:solidFill>
                  <a:schemeClr val="bg1"/>
                </a:solidFill>
              </a:rPr>
              <a:t>].upper().lower()</a:t>
            </a:r>
          </a:p>
          <a:p>
            <a:r>
              <a:rPr lang="en-US" dirty="0">
                <a:solidFill>
                  <a:schemeClr val="bg1"/>
                </a:solidFill>
              </a:rPr>
              <a:t>                 y1, x2, y2, x1 = </a:t>
            </a:r>
            <a:r>
              <a:rPr lang="en-US" dirty="0" err="1">
                <a:solidFill>
                  <a:schemeClr val="bg1"/>
                </a:solidFill>
              </a:rPr>
              <a:t>faceloc</a:t>
            </a:r>
            <a:endParaRPr lang="en-US" dirty="0">
              <a:solidFill>
                <a:schemeClr val="bg1"/>
              </a:solidFill>
            </a:endParaRPr>
          </a:p>
          <a:p>
            <a:r>
              <a:rPr lang="en-US" dirty="0">
                <a:solidFill>
                  <a:schemeClr val="bg1"/>
                </a:solidFill>
              </a:rPr>
              <a:t>                 y1, x2, y2, x1 = y1 * 4, x2 * 4, y2 * 4, x1 * 4</a:t>
            </a:r>
          </a:p>
          <a:p>
            <a:r>
              <a:rPr lang="en-US" dirty="0">
                <a:solidFill>
                  <a:schemeClr val="bg1"/>
                </a:solidFill>
              </a:rPr>
              <a:t>            </a:t>
            </a:r>
          </a:p>
        </p:txBody>
      </p:sp>
      <p:sp>
        <p:nvSpPr>
          <p:cNvPr id="13" name="Text 10"/>
          <p:cNvSpPr/>
          <p:nvPr/>
        </p:nvSpPr>
        <p:spPr>
          <a:xfrm>
            <a:off x="1055370" y="5486757"/>
            <a:ext cx="3129439" cy="347186"/>
          </a:xfrm>
          <a:prstGeom prst="rect">
            <a:avLst/>
          </a:prstGeom>
          <a:noFill/>
          <a:ln/>
        </p:spPr>
        <p:txBody>
          <a:bodyPr wrap="none" rtlCol="0" anchor="t"/>
          <a:lstStyle/>
          <a:p>
            <a:pPr marL="0" indent="0">
              <a:lnSpc>
                <a:spcPts val="2734"/>
              </a:lnSpc>
              <a:buNone/>
            </a:pPr>
            <a:endParaRPr lang="en-US" sz="2187" dirty="0"/>
          </a:p>
        </p:txBody>
      </p:sp>
      <p:sp>
        <p:nvSpPr>
          <p:cNvPr id="14" name="Text 11"/>
          <p:cNvSpPr/>
          <p:nvPr/>
        </p:nvSpPr>
        <p:spPr>
          <a:xfrm>
            <a:off x="1055370" y="5967174"/>
            <a:ext cx="8862060" cy="710803"/>
          </a:xfrm>
          <a:prstGeom prst="rect">
            <a:avLst/>
          </a:prstGeom>
          <a:noFill/>
          <a:ln/>
        </p:spPr>
        <p:txBody>
          <a:bodyPr wrap="square" rtlCol="0" anchor="t"/>
          <a:lstStyle/>
          <a:p>
            <a:pPr marL="0" indent="0">
              <a:lnSpc>
                <a:spcPts val="2799"/>
              </a:lnSpc>
              <a:buNone/>
            </a:pPr>
            <a:endParaRPr lang="en-US" sz="1750" dirty="0">
              <a:solidFill>
                <a:srgbClr val="D6E5EF"/>
              </a:solidFill>
              <a:latin typeface="Roboto" pitchFamily="34" charset="0"/>
              <a:ea typeface="Roboto" pitchFamily="34" charset="-122"/>
            </a:endParaRPr>
          </a:p>
          <a:p>
            <a:pPr marL="0" indent="0">
              <a:lnSpc>
                <a:spcPts val="2799"/>
              </a:lnSpc>
              <a:buNone/>
            </a:pPr>
            <a:endParaRPr lang="en-US" sz="1750" dirty="0"/>
          </a:p>
        </p:txBody>
      </p:sp>
      <p:pic>
        <p:nvPicPr>
          <p:cNvPr id="15"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extLst>
      <p:ext uri="{BB962C8B-B14F-4D97-AF65-F5344CB8AC3E}">
        <p14:creationId xmlns:p14="http://schemas.microsoft.com/office/powerpoint/2010/main" val="566310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528810" y="727114"/>
            <a:ext cx="8648241" cy="1178804"/>
          </a:xfrm>
          <a:prstGeom prst="rect">
            <a:avLst/>
          </a:prstGeom>
          <a:noFill/>
          <a:ln/>
        </p:spPr>
        <p:txBody>
          <a:bodyPr wrap="square" rtlCol="0" anchor="t"/>
          <a:lstStyle/>
          <a:p>
            <a:pPr marL="0" indent="0">
              <a:lnSpc>
                <a:spcPts val="5468"/>
              </a:lnSpc>
              <a:buNone/>
            </a:pPr>
            <a:r>
              <a:rPr lang="en-US" sz="4374" dirty="0">
                <a:solidFill>
                  <a:srgbClr val="60A9FF"/>
                </a:solidFill>
                <a:latin typeface="Roboto Slab" pitchFamily="34" charset="0"/>
                <a:ea typeface="Roboto Slab" pitchFamily="34" charset="-122"/>
              </a:rPr>
              <a:t>Code:</a:t>
            </a:r>
            <a:endParaRPr lang="en-US" sz="4374" dirty="0"/>
          </a:p>
        </p:txBody>
      </p:sp>
      <p:sp>
        <p:nvSpPr>
          <p:cNvPr id="7" name="Text 4"/>
          <p:cNvSpPr/>
          <p:nvPr/>
        </p:nvSpPr>
        <p:spPr>
          <a:xfrm>
            <a:off x="1055370" y="3273623"/>
            <a:ext cx="2777490" cy="347186"/>
          </a:xfrm>
          <a:prstGeom prst="rect">
            <a:avLst/>
          </a:prstGeom>
          <a:noFill/>
          <a:ln/>
        </p:spPr>
        <p:txBody>
          <a:bodyPr wrap="none" rtlCol="0" anchor="t"/>
          <a:lstStyle/>
          <a:p>
            <a:pPr marL="0" indent="0">
              <a:lnSpc>
                <a:spcPts val="2734"/>
              </a:lnSpc>
              <a:buNone/>
            </a:pPr>
            <a:endParaRPr lang="en-US" sz="2187" dirty="0"/>
          </a:p>
        </p:txBody>
      </p:sp>
      <p:sp>
        <p:nvSpPr>
          <p:cNvPr id="8" name="Text 5"/>
          <p:cNvSpPr/>
          <p:nvPr/>
        </p:nvSpPr>
        <p:spPr>
          <a:xfrm>
            <a:off x="1055370" y="3754041"/>
            <a:ext cx="4097774" cy="1066205"/>
          </a:xfrm>
          <a:prstGeom prst="rect">
            <a:avLst/>
          </a:prstGeom>
          <a:noFill/>
          <a:ln/>
        </p:spPr>
        <p:txBody>
          <a:bodyPr wrap="square" rtlCol="0" anchor="t"/>
          <a:lstStyle/>
          <a:p>
            <a:pPr marL="0" indent="0">
              <a:lnSpc>
                <a:spcPts val="2799"/>
              </a:lnSpc>
              <a:buNone/>
            </a:pPr>
            <a:endParaRPr lang="en-US" sz="1750" dirty="0"/>
          </a:p>
        </p:txBody>
      </p:sp>
      <p:sp>
        <p:nvSpPr>
          <p:cNvPr id="10" name="Text 7"/>
          <p:cNvSpPr/>
          <p:nvPr/>
        </p:nvSpPr>
        <p:spPr>
          <a:xfrm>
            <a:off x="5819656" y="3273623"/>
            <a:ext cx="2940606" cy="347186"/>
          </a:xfrm>
          <a:prstGeom prst="rect">
            <a:avLst/>
          </a:prstGeom>
          <a:noFill/>
          <a:ln/>
        </p:spPr>
        <p:txBody>
          <a:bodyPr wrap="none" rtlCol="0" anchor="t"/>
          <a:lstStyle/>
          <a:p>
            <a:pPr marL="0" indent="0">
              <a:lnSpc>
                <a:spcPts val="2734"/>
              </a:lnSpc>
              <a:buNone/>
            </a:pPr>
            <a:endParaRPr lang="en-US" sz="2187" dirty="0"/>
          </a:p>
        </p:txBody>
      </p:sp>
      <p:sp>
        <p:nvSpPr>
          <p:cNvPr id="11" name="Text 8"/>
          <p:cNvSpPr/>
          <p:nvPr/>
        </p:nvSpPr>
        <p:spPr>
          <a:xfrm>
            <a:off x="5819656" y="3754041"/>
            <a:ext cx="4097774" cy="1066205"/>
          </a:xfrm>
          <a:prstGeom prst="rect">
            <a:avLst/>
          </a:prstGeom>
          <a:noFill/>
          <a:ln/>
        </p:spPr>
        <p:txBody>
          <a:bodyPr wrap="square" rtlCol="0" anchor="t"/>
          <a:lstStyle/>
          <a:p>
            <a:pPr marL="0" indent="0">
              <a:lnSpc>
                <a:spcPts val="2799"/>
              </a:lnSpc>
              <a:buNone/>
            </a:pPr>
            <a:endParaRPr lang="en-US" sz="1750" dirty="0"/>
          </a:p>
        </p:txBody>
      </p:sp>
      <p:sp>
        <p:nvSpPr>
          <p:cNvPr id="12" name="Shape 9"/>
          <p:cNvSpPr/>
          <p:nvPr/>
        </p:nvSpPr>
        <p:spPr>
          <a:xfrm>
            <a:off x="528810" y="1685581"/>
            <a:ext cx="9630575" cy="6257580"/>
          </a:xfrm>
          <a:prstGeom prst="roundRect">
            <a:avLst>
              <a:gd name="adj" fmla="val 8151"/>
            </a:avLst>
          </a:prstGeom>
          <a:solidFill>
            <a:srgbClr val="12161D"/>
          </a:solidFill>
          <a:ln/>
        </p:spPr>
        <p:txBody>
          <a:bodyPr/>
          <a:lstStyle/>
          <a:p>
            <a:r>
              <a:rPr lang="en-US" dirty="0">
                <a:solidFill>
                  <a:schemeClr val="bg1"/>
                </a:solidFill>
              </a:rPr>
              <a:t>          cv2.rectangle(</a:t>
            </a:r>
            <a:r>
              <a:rPr lang="en-US" dirty="0" err="1">
                <a:solidFill>
                  <a:schemeClr val="bg1"/>
                </a:solidFill>
              </a:rPr>
              <a:t>img</a:t>
            </a:r>
            <a:r>
              <a:rPr lang="en-US" dirty="0">
                <a:solidFill>
                  <a:schemeClr val="bg1"/>
                </a:solidFill>
              </a:rPr>
              <a:t>, (x1, y1), (x2, y2), (0, 255, 0), 2)</a:t>
            </a:r>
          </a:p>
          <a:p>
            <a:r>
              <a:rPr lang="en-US" dirty="0">
                <a:solidFill>
                  <a:schemeClr val="bg1"/>
                </a:solidFill>
              </a:rPr>
              <a:t>          cv2.rectangle(</a:t>
            </a:r>
            <a:r>
              <a:rPr lang="en-US" dirty="0" err="1">
                <a:solidFill>
                  <a:schemeClr val="bg1"/>
                </a:solidFill>
              </a:rPr>
              <a:t>img</a:t>
            </a:r>
            <a:r>
              <a:rPr lang="en-US" dirty="0">
                <a:solidFill>
                  <a:schemeClr val="bg1"/>
                </a:solidFill>
              </a:rPr>
              <a:t>, (x1, y2 - 35), (x2, y2), (0, 255, 0), cv2.FILLED)</a:t>
            </a:r>
          </a:p>
          <a:p>
            <a:r>
              <a:rPr lang="en-US" dirty="0">
                <a:solidFill>
                  <a:schemeClr val="bg1"/>
                </a:solidFill>
              </a:rPr>
              <a:t>          cv2.putText(</a:t>
            </a:r>
            <a:r>
              <a:rPr lang="en-US" dirty="0" err="1">
                <a:solidFill>
                  <a:schemeClr val="bg1"/>
                </a:solidFill>
              </a:rPr>
              <a:t>img</a:t>
            </a:r>
            <a:r>
              <a:rPr lang="en-US" dirty="0">
                <a:solidFill>
                  <a:schemeClr val="bg1"/>
                </a:solidFill>
              </a:rPr>
              <a:t>, name, (x1 + 6, y2 - 5), cv2.FONT_HERSHEY_COMPLEX, 1, (255, 255, 255), 2)</a:t>
            </a:r>
          </a:p>
          <a:p>
            <a:r>
              <a:rPr lang="en-US" dirty="0">
                <a:solidFill>
                  <a:schemeClr val="bg1"/>
                </a:solidFill>
              </a:rPr>
              <a:t>           </a:t>
            </a:r>
            <a:r>
              <a:rPr lang="en-US" dirty="0" err="1">
                <a:solidFill>
                  <a:schemeClr val="bg1"/>
                </a:solidFill>
              </a:rPr>
              <a:t>markAttendance</a:t>
            </a:r>
            <a:r>
              <a:rPr lang="en-US" dirty="0">
                <a:solidFill>
                  <a:schemeClr val="bg1"/>
                </a:solidFill>
              </a:rPr>
              <a:t>(name)  </a:t>
            </a:r>
          </a:p>
          <a:p>
            <a:r>
              <a:rPr lang="en-US" dirty="0">
                <a:solidFill>
                  <a:schemeClr val="bg1"/>
                </a:solidFill>
              </a:rPr>
              <a:t>    </a:t>
            </a:r>
          </a:p>
          <a:p>
            <a:r>
              <a:rPr lang="en-US" dirty="0">
                <a:solidFill>
                  <a:schemeClr val="bg1"/>
                </a:solidFill>
              </a:rPr>
              <a:t>    cv2.imshow('webcam', </a:t>
            </a:r>
            <a:r>
              <a:rPr lang="en-US" dirty="0" err="1">
                <a:solidFill>
                  <a:schemeClr val="bg1"/>
                </a:solidFill>
              </a:rPr>
              <a:t>img</a:t>
            </a:r>
            <a:r>
              <a:rPr lang="en-US" dirty="0">
                <a:solidFill>
                  <a:schemeClr val="bg1"/>
                </a:solidFill>
              </a:rPr>
              <a:t>)</a:t>
            </a:r>
          </a:p>
          <a:p>
            <a:r>
              <a:rPr lang="en-US" dirty="0">
                <a:solidFill>
                  <a:schemeClr val="bg1"/>
                </a:solidFill>
              </a:rPr>
              <a:t>    if cv2.waitKey(1) &amp; 0xFF == </a:t>
            </a:r>
            <a:r>
              <a:rPr lang="en-US" dirty="0" err="1">
                <a:solidFill>
                  <a:schemeClr val="bg1"/>
                </a:solidFill>
              </a:rPr>
              <a:t>ord</a:t>
            </a:r>
            <a:r>
              <a:rPr lang="en-US" dirty="0">
                <a:solidFill>
                  <a:schemeClr val="bg1"/>
                </a:solidFill>
              </a:rPr>
              <a:t>('q'):  # Change </a:t>
            </a:r>
            <a:r>
              <a:rPr lang="en-US" dirty="0" err="1">
                <a:solidFill>
                  <a:schemeClr val="bg1"/>
                </a:solidFill>
              </a:rPr>
              <a:t>waitKey</a:t>
            </a:r>
            <a:r>
              <a:rPr lang="en-US" dirty="0">
                <a:solidFill>
                  <a:schemeClr val="bg1"/>
                </a:solidFill>
              </a:rPr>
              <a:t> delay to 1 </a:t>
            </a:r>
            <a:r>
              <a:rPr lang="en-US" dirty="0" err="1">
                <a:solidFill>
                  <a:schemeClr val="bg1"/>
                </a:solidFill>
              </a:rPr>
              <a:t>ms</a:t>
            </a:r>
            <a:endParaRPr lang="en-US" dirty="0">
              <a:solidFill>
                <a:schemeClr val="bg1"/>
              </a:solidFill>
            </a:endParaRPr>
          </a:p>
          <a:p>
            <a:r>
              <a:rPr lang="en-US" dirty="0">
                <a:solidFill>
                  <a:schemeClr val="bg1"/>
                </a:solidFill>
              </a:rPr>
              <a:t>        break</a:t>
            </a:r>
          </a:p>
          <a:p>
            <a:endParaRPr lang="en-US" dirty="0">
              <a:solidFill>
                <a:schemeClr val="bg1"/>
              </a:solidFill>
            </a:endParaRPr>
          </a:p>
          <a:p>
            <a:r>
              <a:rPr lang="en-US" dirty="0">
                <a:solidFill>
                  <a:schemeClr val="bg1"/>
                </a:solidFill>
              </a:rPr>
              <a:t># Release the video capture object and close the OpenCV window</a:t>
            </a:r>
          </a:p>
          <a:p>
            <a:r>
              <a:rPr lang="en-US" dirty="0" err="1">
                <a:solidFill>
                  <a:schemeClr val="bg1"/>
                </a:solidFill>
              </a:rPr>
              <a:t>cap.release</a:t>
            </a:r>
            <a:r>
              <a:rPr lang="en-US" dirty="0">
                <a:solidFill>
                  <a:schemeClr val="bg1"/>
                </a:solidFill>
              </a:rPr>
              <a:t>()</a:t>
            </a:r>
          </a:p>
          <a:p>
            <a:r>
              <a:rPr lang="en-US" dirty="0">
                <a:solidFill>
                  <a:schemeClr val="bg1"/>
                </a:solidFill>
              </a:rPr>
              <a:t>cv2.destroyAllWindows()       </a:t>
            </a:r>
          </a:p>
        </p:txBody>
      </p:sp>
      <p:sp>
        <p:nvSpPr>
          <p:cNvPr id="13" name="Text 10"/>
          <p:cNvSpPr/>
          <p:nvPr/>
        </p:nvSpPr>
        <p:spPr>
          <a:xfrm>
            <a:off x="1055370" y="5486757"/>
            <a:ext cx="3129439" cy="347186"/>
          </a:xfrm>
          <a:prstGeom prst="rect">
            <a:avLst/>
          </a:prstGeom>
          <a:noFill/>
          <a:ln/>
        </p:spPr>
        <p:txBody>
          <a:bodyPr wrap="none" rtlCol="0" anchor="t"/>
          <a:lstStyle/>
          <a:p>
            <a:pPr marL="0" indent="0">
              <a:lnSpc>
                <a:spcPts val="2734"/>
              </a:lnSpc>
              <a:buNone/>
            </a:pPr>
            <a:endParaRPr lang="en-US" sz="2187" dirty="0"/>
          </a:p>
        </p:txBody>
      </p:sp>
      <p:sp>
        <p:nvSpPr>
          <p:cNvPr id="14" name="Text 11"/>
          <p:cNvSpPr/>
          <p:nvPr/>
        </p:nvSpPr>
        <p:spPr>
          <a:xfrm>
            <a:off x="1055370" y="5967174"/>
            <a:ext cx="8862060" cy="710803"/>
          </a:xfrm>
          <a:prstGeom prst="rect">
            <a:avLst/>
          </a:prstGeom>
          <a:noFill/>
          <a:ln/>
        </p:spPr>
        <p:txBody>
          <a:bodyPr wrap="square" rtlCol="0" anchor="t"/>
          <a:lstStyle/>
          <a:p>
            <a:pPr marL="0" indent="0">
              <a:lnSpc>
                <a:spcPts val="2799"/>
              </a:lnSpc>
              <a:buNone/>
            </a:pPr>
            <a:endParaRPr lang="en-US" sz="1750" dirty="0">
              <a:solidFill>
                <a:srgbClr val="D6E5EF"/>
              </a:solidFill>
              <a:latin typeface="Roboto" pitchFamily="34" charset="0"/>
              <a:ea typeface="Roboto" pitchFamily="34" charset="-122"/>
            </a:endParaRPr>
          </a:p>
          <a:p>
            <a:pPr marL="0" indent="0">
              <a:lnSpc>
                <a:spcPts val="2799"/>
              </a:lnSpc>
              <a:buNone/>
            </a:pPr>
            <a:endParaRPr lang="en-US" sz="1750" dirty="0"/>
          </a:p>
        </p:txBody>
      </p:sp>
      <p:pic>
        <p:nvPicPr>
          <p:cNvPr id="15"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extLst>
      <p:ext uri="{BB962C8B-B14F-4D97-AF65-F5344CB8AC3E}">
        <p14:creationId xmlns:p14="http://schemas.microsoft.com/office/powerpoint/2010/main" val="3964718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txBody>
          <a:bodyPr/>
          <a:lstStyle/>
          <a:p>
            <a:r>
              <a:rPr lang="en-US"/>
              <a:t>  s</a:t>
            </a:r>
            <a:endParaRPr lang="en-US" dirty="0"/>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722322" y="398371"/>
            <a:ext cx="8861644" cy="710803"/>
          </a:xfrm>
          <a:prstGeom prst="rect">
            <a:avLst/>
          </a:prstGeom>
          <a:noFill/>
          <a:ln/>
        </p:spPr>
        <p:txBody>
          <a:bodyPr wrap="square" rtlCol="0" anchor="t"/>
          <a:lstStyle/>
          <a:p>
            <a:pPr marL="0" indent="0">
              <a:lnSpc>
                <a:spcPts val="5468"/>
              </a:lnSpc>
              <a:buNone/>
            </a:pPr>
            <a:r>
              <a:rPr lang="en-US" sz="4374" dirty="0">
                <a:solidFill>
                  <a:srgbClr val="60A9FF"/>
                </a:solidFill>
                <a:latin typeface="Roboto Slab" pitchFamily="34" charset="0"/>
                <a:ea typeface="Roboto Slab" pitchFamily="34" charset="-122"/>
              </a:rPr>
              <a:t>Project snapshots</a:t>
            </a:r>
          </a:p>
          <a:p>
            <a:pPr marL="0" indent="0">
              <a:lnSpc>
                <a:spcPts val="5468"/>
              </a:lnSpc>
              <a:buNone/>
            </a:pPr>
            <a:endParaRPr lang="en-US" sz="4374" dirty="0"/>
          </a:p>
        </p:txBody>
      </p:sp>
      <p:sp>
        <p:nvSpPr>
          <p:cNvPr id="7" name="Text 4"/>
          <p:cNvSpPr/>
          <p:nvPr/>
        </p:nvSpPr>
        <p:spPr>
          <a:xfrm>
            <a:off x="1055370" y="3273623"/>
            <a:ext cx="2777490" cy="347186"/>
          </a:xfrm>
          <a:prstGeom prst="rect">
            <a:avLst/>
          </a:prstGeom>
          <a:noFill/>
          <a:ln/>
        </p:spPr>
        <p:txBody>
          <a:bodyPr wrap="none" rtlCol="0" anchor="t"/>
          <a:lstStyle/>
          <a:p>
            <a:pPr marL="0" indent="0">
              <a:lnSpc>
                <a:spcPts val="2734"/>
              </a:lnSpc>
              <a:buNone/>
            </a:pPr>
            <a:endParaRPr lang="en-US" sz="2187" dirty="0"/>
          </a:p>
        </p:txBody>
      </p:sp>
      <p:sp>
        <p:nvSpPr>
          <p:cNvPr id="8" name="Text 5"/>
          <p:cNvSpPr/>
          <p:nvPr/>
        </p:nvSpPr>
        <p:spPr>
          <a:xfrm>
            <a:off x="1055370" y="3754041"/>
            <a:ext cx="4097774" cy="1066205"/>
          </a:xfrm>
          <a:prstGeom prst="rect">
            <a:avLst/>
          </a:prstGeom>
          <a:noFill/>
          <a:ln/>
        </p:spPr>
        <p:txBody>
          <a:bodyPr wrap="square" rtlCol="0" anchor="t"/>
          <a:lstStyle/>
          <a:p>
            <a:pPr marL="0" indent="0">
              <a:lnSpc>
                <a:spcPts val="2799"/>
              </a:lnSpc>
              <a:buNone/>
            </a:pPr>
            <a:endParaRPr lang="en-US" sz="1750" dirty="0"/>
          </a:p>
        </p:txBody>
      </p:sp>
      <p:sp>
        <p:nvSpPr>
          <p:cNvPr id="10" name="Text 7"/>
          <p:cNvSpPr/>
          <p:nvPr/>
        </p:nvSpPr>
        <p:spPr>
          <a:xfrm>
            <a:off x="5819656" y="3273623"/>
            <a:ext cx="2940606" cy="347186"/>
          </a:xfrm>
          <a:prstGeom prst="rect">
            <a:avLst/>
          </a:prstGeom>
          <a:noFill/>
          <a:ln/>
        </p:spPr>
        <p:txBody>
          <a:bodyPr wrap="none" rtlCol="0" anchor="t"/>
          <a:lstStyle/>
          <a:p>
            <a:pPr marL="0" indent="0">
              <a:lnSpc>
                <a:spcPts val="2734"/>
              </a:lnSpc>
              <a:buNone/>
            </a:pPr>
            <a:endParaRPr lang="en-US" sz="2187" dirty="0"/>
          </a:p>
        </p:txBody>
      </p:sp>
      <p:sp>
        <p:nvSpPr>
          <p:cNvPr id="11" name="Text 8"/>
          <p:cNvSpPr/>
          <p:nvPr/>
        </p:nvSpPr>
        <p:spPr>
          <a:xfrm>
            <a:off x="5819656" y="3754041"/>
            <a:ext cx="4097774" cy="1066205"/>
          </a:xfrm>
          <a:prstGeom prst="rect">
            <a:avLst/>
          </a:prstGeom>
          <a:noFill/>
          <a:ln/>
        </p:spPr>
        <p:txBody>
          <a:bodyPr wrap="square" rtlCol="0" anchor="t"/>
          <a:lstStyle/>
          <a:p>
            <a:pPr marL="0" indent="0">
              <a:lnSpc>
                <a:spcPts val="2799"/>
              </a:lnSpc>
              <a:buNone/>
            </a:pPr>
            <a:endParaRPr lang="en-US" sz="1750" dirty="0"/>
          </a:p>
        </p:txBody>
      </p:sp>
      <p:sp>
        <p:nvSpPr>
          <p:cNvPr id="13" name="Text 10"/>
          <p:cNvSpPr/>
          <p:nvPr/>
        </p:nvSpPr>
        <p:spPr>
          <a:xfrm>
            <a:off x="1055370" y="5486757"/>
            <a:ext cx="3129439" cy="347186"/>
          </a:xfrm>
          <a:prstGeom prst="rect">
            <a:avLst/>
          </a:prstGeom>
          <a:noFill/>
          <a:ln/>
        </p:spPr>
        <p:txBody>
          <a:bodyPr wrap="none" rtlCol="0" anchor="t"/>
          <a:lstStyle/>
          <a:p>
            <a:pPr marL="0" indent="0">
              <a:lnSpc>
                <a:spcPts val="2734"/>
              </a:lnSpc>
              <a:buNone/>
            </a:pPr>
            <a:endParaRPr lang="en-US" sz="2187" dirty="0"/>
          </a:p>
        </p:txBody>
      </p:sp>
      <p:sp>
        <p:nvSpPr>
          <p:cNvPr id="14" name="Text 11"/>
          <p:cNvSpPr/>
          <p:nvPr/>
        </p:nvSpPr>
        <p:spPr>
          <a:xfrm>
            <a:off x="1055370" y="5967174"/>
            <a:ext cx="8862060" cy="710803"/>
          </a:xfrm>
          <a:prstGeom prst="rect">
            <a:avLst/>
          </a:prstGeom>
          <a:noFill/>
          <a:ln/>
        </p:spPr>
        <p:txBody>
          <a:bodyPr wrap="square" rtlCol="0" anchor="t"/>
          <a:lstStyle/>
          <a:p>
            <a:pPr marL="0" indent="0">
              <a:lnSpc>
                <a:spcPts val="2799"/>
              </a:lnSpc>
              <a:buNone/>
            </a:pPr>
            <a:endParaRPr lang="en-US" sz="1750" dirty="0">
              <a:solidFill>
                <a:srgbClr val="D6E5EF"/>
              </a:solidFill>
              <a:latin typeface="Roboto" pitchFamily="34" charset="0"/>
              <a:ea typeface="Roboto" pitchFamily="34" charset="-122"/>
            </a:endParaRPr>
          </a:p>
          <a:p>
            <a:pPr marL="0" indent="0">
              <a:lnSpc>
                <a:spcPts val="2799"/>
              </a:lnSpc>
              <a:buNone/>
            </a:pPr>
            <a:endParaRPr lang="en-US" sz="1750" dirty="0"/>
          </a:p>
        </p:txBody>
      </p:sp>
      <p:pic>
        <p:nvPicPr>
          <p:cNvPr id="15"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6" name="Picture 5">
            <a:extLst>
              <a:ext uri="{FF2B5EF4-FFF2-40B4-BE49-F238E27FC236}">
                <a16:creationId xmlns:a16="http://schemas.microsoft.com/office/drawing/2014/main" id="{520584AD-AE69-471D-BFBB-B1719C9E9832}"/>
              </a:ext>
            </a:extLst>
          </p:cNvPr>
          <p:cNvPicPr>
            <a:picLocks noChangeAspect="1"/>
          </p:cNvPicPr>
          <p:nvPr/>
        </p:nvPicPr>
        <p:blipFill>
          <a:blip r:embed="rId6"/>
          <a:stretch>
            <a:fillRect/>
          </a:stretch>
        </p:blipFill>
        <p:spPr>
          <a:xfrm>
            <a:off x="5916362" y="1467726"/>
            <a:ext cx="6325791" cy="2752221"/>
          </a:xfrm>
          <a:prstGeom prst="rect">
            <a:avLst/>
          </a:prstGeom>
        </p:spPr>
      </p:pic>
      <p:pic>
        <p:nvPicPr>
          <p:cNvPr id="9" name="Picture 8">
            <a:extLst>
              <a:ext uri="{FF2B5EF4-FFF2-40B4-BE49-F238E27FC236}">
                <a16:creationId xmlns:a16="http://schemas.microsoft.com/office/drawing/2014/main" id="{4B2A64EE-9565-4587-856C-3DD758B29F93}"/>
              </a:ext>
            </a:extLst>
          </p:cNvPr>
          <p:cNvPicPr>
            <a:picLocks noChangeAspect="1"/>
          </p:cNvPicPr>
          <p:nvPr/>
        </p:nvPicPr>
        <p:blipFill>
          <a:blip r:embed="rId7"/>
          <a:stretch>
            <a:fillRect/>
          </a:stretch>
        </p:blipFill>
        <p:spPr>
          <a:xfrm>
            <a:off x="5916363" y="4898697"/>
            <a:ext cx="6325790" cy="2752221"/>
          </a:xfrm>
          <a:prstGeom prst="rect">
            <a:avLst/>
          </a:prstGeom>
        </p:spPr>
      </p:pic>
      <p:sp>
        <p:nvSpPr>
          <p:cNvPr id="17" name="TextBox 16">
            <a:extLst>
              <a:ext uri="{FF2B5EF4-FFF2-40B4-BE49-F238E27FC236}">
                <a16:creationId xmlns:a16="http://schemas.microsoft.com/office/drawing/2014/main" id="{390AE2D7-343C-483C-ABE8-469C602348AD}"/>
              </a:ext>
            </a:extLst>
          </p:cNvPr>
          <p:cNvSpPr txBox="1"/>
          <p:nvPr/>
        </p:nvSpPr>
        <p:spPr>
          <a:xfrm>
            <a:off x="624020" y="1642945"/>
            <a:ext cx="3992137" cy="4093428"/>
          </a:xfrm>
          <a:prstGeom prst="rect">
            <a:avLst/>
          </a:prstGeom>
          <a:noFill/>
        </p:spPr>
        <p:txBody>
          <a:bodyPr wrap="square" rtlCol="0">
            <a:spAutoFit/>
          </a:bodyPr>
          <a:lstStyle/>
          <a:p>
            <a:r>
              <a:rPr lang="en-US" sz="2000" dirty="0">
                <a:solidFill>
                  <a:schemeClr val="bg1"/>
                </a:solidFill>
              </a:rPr>
              <a:t>As you see, RGB looks natural, so you will always change the channel to RGB.</a:t>
            </a: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r>
              <a:rPr lang="en-US" sz="2000" dirty="0">
                <a:solidFill>
                  <a:schemeClr val="bg1"/>
                </a:solidFill>
              </a:rPr>
              <a:t>After conversion to RGB detection of face is being done.</a:t>
            </a:r>
          </a:p>
        </p:txBody>
      </p:sp>
    </p:spTree>
    <p:extLst>
      <p:ext uri="{BB962C8B-B14F-4D97-AF65-F5344CB8AC3E}">
        <p14:creationId xmlns:p14="http://schemas.microsoft.com/office/powerpoint/2010/main" val="2915433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11151"/>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44605"/>
            <a:ext cx="5486400" cy="8229600"/>
          </a:xfrm>
          <a:prstGeom prst="rect">
            <a:avLst/>
          </a:prstGeom>
        </p:spPr>
      </p:pic>
      <p:sp>
        <p:nvSpPr>
          <p:cNvPr id="5" name="Text 2"/>
          <p:cNvSpPr/>
          <p:nvPr/>
        </p:nvSpPr>
        <p:spPr>
          <a:xfrm>
            <a:off x="6196936" y="333257"/>
            <a:ext cx="7477601" cy="1388745"/>
          </a:xfrm>
          <a:prstGeom prst="rect">
            <a:avLst/>
          </a:prstGeom>
          <a:noFill/>
          <a:ln/>
        </p:spPr>
        <p:txBody>
          <a:bodyPr wrap="square" rtlCol="0" anchor="t"/>
          <a:lstStyle/>
          <a:p>
            <a:pPr marL="0" indent="0">
              <a:lnSpc>
                <a:spcPts val="5468"/>
              </a:lnSpc>
              <a:buNone/>
            </a:pPr>
            <a:r>
              <a:rPr lang="en-US" sz="4374" dirty="0">
                <a:solidFill>
                  <a:srgbClr val="60A9FF"/>
                </a:solidFill>
                <a:latin typeface="Roboto Slab" pitchFamily="34" charset="0"/>
                <a:ea typeface="Roboto Slab" pitchFamily="34" charset="-122"/>
              </a:rPr>
              <a:t>More to Know</a:t>
            </a:r>
            <a:endParaRPr lang="en-US" sz="4374" dirty="0"/>
          </a:p>
        </p:txBody>
      </p:sp>
      <p:sp>
        <p:nvSpPr>
          <p:cNvPr id="6" name="Text 3"/>
          <p:cNvSpPr/>
          <p:nvPr/>
        </p:nvSpPr>
        <p:spPr>
          <a:xfrm>
            <a:off x="6196935" y="1022428"/>
            <a:ext cx="7477601" cy="1777008"/>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Facial recognition technology not only improves attendance monitoring but also enhances security. By accurately identifying individuals, it prevents unauthorized access and ensures only authorized personnel can enter restricted areas. </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8" name="Picture 7">
            <a:extLst>
              <a:ext uri="{FF2B5EF4-FFF2-40B4-BE49-F238E27FC236}">
                <a16:creationId xmlns:a16="http://schemas.microsoft.com/office/drawing/2014/main" id="{BFB54C4E-06D4-451C-BAAA-AEF44C18D08C}"/>
              </a:ext>
            </a:extLst>
          </p:cNvPr>
          <p:cNvPicPr>
            <a:picLocks noChangeAspect="1"/>
          </p:cNvPicPr>
          <p:nvPr/>
        </p:nvPicPr>
        <p:blipFill>
          <a:blip r:embed="rId6"/>
          <a:stretch>
            <a:fillRect/>
          </a:stretch>
        </p:blipFill>
        <p:spPr>
          <a:xfrm>
            <a:off x="8209730" y="3018283"/>
            <a:ext cx="6096575" cy="4013957"/>
          </a:xfrm>
          <a:prstGeom prst="rect">
            <a:avLst/>
          </a:prstGeom>
        </p:spPr>
      </p:pic>
      <p:pic>
        <p:nvPicPr>
          <p:cNvPr id="10" name="Picture 9">
            <a:extLst>
              <a:ext uri="{FF2B5EF4-FFF2-40B4-BE49-F238E27FC236}">
                <a16:creationId xmlns:a16="http://schemas.microsoft.com/office/drawing/2014/main" id="{67400C72-CFFF-4405-BFAF-E78C7E04DBDE}"/>
              </a:ext>
            </a:extLst>
          </p:cNvPr>
          <p:cNvPicPr>
            <a:picLocks noChangeAspect="1"/>
          </p:cNvPicPr>
          <p:nvPr/>
        </p:nvPicPr>
        <p:blipFill rotWithShape="1">
          <a:blip r:embed="rId7"/>
          <a:srcRect l="20821" t="22275" r="21876" b="22315"/>
          <a:stretch/>
        </p:blipFill>
        <p:spPr>
          <a:xfrm>
            <a:off x="424456" y="3018283"/>
            <a:ext cx="7243591" cy="396461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30076"/>
          </a:xfrm>
          <a:prstGeom prst="rect">
            <a:avLst/>
          </a:prstGeom>
          <a:solidFill>
            <a:srgbClr val="202733"/>
          </a:solidFill>
          <a:ln/>
        </p:spPr>
      </p:sp>
      <p:sp>
        <p:nvSpPr>
          <p:cNvPr id="4" name="Text 2"/>
          <p:cNvSpPr/>
          <p:nvPr/>
        </p:nvSpPr>
        <p:spPr>
          <a:xfrm>
            <a:off x="2067163" y="607576"/>
            <a:ext cx="10496074" cy="2071688"/>
          </a:xfrm>
          <a:prstGeom prst="rect">
            <a:avLst/>
          </a:prstGeom>
          <a:noFill/>
          <a:ln/>
        </p:spPr>
        <p:txBody>
          <a:bodyPr wrap="square" rtlCol="0" anchor="t"/>
          <a:lstStyle/>
          <a:p>
            <a:pPr marL="0" indent="0">
              <a:lnSpc>
                <a:spcPts val="5437"/>
              </a:lnSpc>
              <a:buNone/>
            </a:pPr>
            <a:r>
              <a:rPr lang="en-US" sz="4350" dirty="0">
                <a:solidFill>
                  <a:srgbClr val="60A9FF"/>
                </a:solidFill>
                <a:latin typeface="Roboto Slab" pitchFamily="34" charset="0"/>
                <a:ea typeface="Roboto Slab" pitchFamily="34" charset="-122"/>
                <a:cs typeface="Roboto Slab" pitchFamily="34" charset="-120"/>
              </a:rPr>
              <a:t>Conclusions and Potential Applications of Facial Recognition Technology in Attendance Monitoring</a:t>
            </a:r>
            <a:endParaRPr lang="en-US" sz="4350" dirty="0"/>
          </a:p>
        </p:txBody>
      </p:sp>
      <p:sp>
        <p:nvSpPr>
          <p:cNvPr id="5" name="Shape 3"/>
          <p:cNvSpPr/>
          <p:nvPr/>
        </p:nvSpPr>
        <p:spPr>
          <a:xfrm>
            <a:off x="2067163" y="3348871"/>
            <a:ext cx="386596" cy="386596"/>
          </a:xfrm>
          <a:prstGeom prst="roundRect">
            <a:avLst>
              <a:gd name="adj" fmla="val 34295"/>
            </a:avLst>
          </a:prstGeom>
          <a:solidFill>
            <a:srgbClr val="12161D"/>
          </a:solidFill>
          <a:ln/>
        </p:spPr>
      </p:sp>
      <p:sp>
        <p:nvSpPr>
          <p:cNvPr id="6" name="Text 4"/>
          <p:cNvSpPr/>
          <p:nvPr/>
        </p:nvSpPr>
        <p:spPr>
          <a:xfrm>
            <a:off x="2674620" y="3369588"/>
            <a:ext cx="2762131" cy="345281"/>
          </a:xfrm>
          <a:prstGeom prst="rect">
            <a:avLst/>
          </a:prstGeom>
          <a:noFill/>
          <a:ln/>
        </p:spPr>
        <p:txBody>
          <a:bodyPr wrap="none" rtlCol="0" anchor="t"/>
          <a:lstStyle/>
          <a:p>
            <a:pPr marL="0" indent="0">
              <a:lnSpc>
                <a:spcPts val="2719"/>
              </a:lnSpc>
              <a:buNone/>
            </a:pPr>
            <a:r>
              <a:rPr lang="en-US" sz="2175" dirty="0">
                <a:solidFill>
                  <a:srgbClr val="60A9FF"/>
                </a:solidFill>
                <a:latin typeface="Roboto Slab" pitchFamily="34" charset="0"/>
                <a:ea typeface="Roboto Slab" pitchFamily="34" charset="-122"/>
                <a:cs typeface="Roboto Slab" pitchFamily="34" charset="-120"/>
              </a:rPr>
              <a:t>Enhanced Security</a:t>
            </a:r>
            <a:endParaRPr lang="en-US" sz="2175" dirty="0"/>
          </a:p>
        </p:txBody>
      </p:sp>
      <p:sp>
        <p:nvSpPr>
          <p:cNvPr id="7" name="Text 5"/>
          <p:cNvSpPr/>
          <p:nvPr/>
        </p:nvSpPr>
        <p:spPr>
          <a:xfrm>
            <a:off x="2674620" y="3847386"/>
            <a:ext cx="4530209" cy="1413986"/>
          </a:xfrm>
          <a:prstGeom prst="rect">
            <a:avLst/>
          </a:prstGeom>
          <a:noFill/>
          <a:ln/>
        </p:spPr>
        <p:txBody>
          <a:bodyPr wrap="square" rtlCol="0" anchor="t"/>
          <a:lstStyle/>
          <a:p>
            <a:pPr marL="0" indent="0">
              <a:lnSpc>
                <a:spcPts val="2784"/>
              </a:lnSpc>
              <a:buNone/>
            </a:pPr>
            <a:r>
              <a:rPr lang="en-US" sz="1740" dirty="0">
                <a:solidFill>
                  <a:srgbClr val="D6E5EF"/>
                </a:solidFill>
                <a:latin typeface="Roboto" pitchFamily="34" charset="0"/>
                <a:ea typeface="Roboto" pitchFamily="34" charset="-122"/>
                <a:cs typeface="Roboto" pitchFamily="34" charset="-120"/>
              </a:rPr>
              <a:t>Facial recognition technology provides a secure and accurate way to verify the identity of individuals, reducing the risk of unauthorized attendance records.</a:t>
            </a:r>
            <a:endParaRPr lang="en-US" sz="1740" dirty="0"/>
          </a:p>
        </p:txBody>
      </p:sp>
      <p:sp>
        <p:nvSpPr>
          <p:cNvPr id="8" name="Shape 6"/>
          <p:cNvSpPr/>
          <p:nvPr/>
        </p:nvSpPr>
        <p:spPr>
          <a:xfrm>
            <a:off x="7425690" y="3348871"/>
            <a:ext cx="386596" cy="386596"/>
          </a:xfrm>
          <a:prstGeom prst="roundRect">
            <a:avLst>
              <a:gd name="adj" fmla="val 34295"/>
            </a:avLst>
          </a:prstGeom>
          <a:solidFill>
            <a:srgbClr val="12161D"/>
          </a:solidFill>
          <a:ln/>
        </p:spPr>
      </p:sp>
      <p:sp>
        <p:nvSpPr>
          <p:cNvPr id="9" name="Text 7"/>
          <p:cNvSpPr/>
          <p:nvPr/>
        </p:nvSpPr>
        <p:spPr>
          <a:xfrm>
            <a:off x="8033147" y="3369588"/>
            <a:ext cx="2964418" cy="345281"/>
          </a:xfrm>
          <a:prstGeom prst="rect">
            <a:avLst/>
          </a:prstGeom>
          <a:noFill/>
          <a:ln/>
        </p:spPr>
        <p:txBody>
          <a:bodyPr wrap="none" rtlCol="0" anchor="t"/>
          <a:lstStyle/>
          <a:p>
            <a:pPr marL="0" indent="0">
              <a:lnSpc>
                <a:spcPts val="2719"/>
              </a:lnSpc>
              <a:buNone/>
            </a:pPr>
            <a:r>
              <a:rPr lang="en-US" sz="2175" dirty="0">
                <a:solidFill>
                  <a:srgbClr val="60A9FF"/>
                </a:solidFill>
                <a:latin typeface="Roboto Slab" pitchFamily="34" charset="0"/>
                <a:ea typeface="Roboto Slab" pitchFamily="34" charset="-122"/>
                <a:cs typeface="Roboto Slab" pitchFamily="34" charset="-120"/>
              </a:rPr>
              <a:t>Streamlined Processes</a:t>
            </a:r>
            <a:endParaRPr lang="en-US" sz="2175" dirty="0"/>
          </a:p>
        </p:txBody>
      </p:sp>
      <p:sp>
        <p:nvSpPr>
          <p:cNvPr id="10" name="Text 8"/>
          <p:cNvSpPr/>
          <p:nvPr/>
        </p:nvSpPr>
        <p:spPr>
          <a:xfrm>
            <a:off x="8033147" y="3847386"/>
            <a:ext cx="4530209" cy="1413986"/>
          </a:xfrm>
          <a:prstGeom prst="rect">
            <a:avLst/>
          </a:prstGeom>
          <a:noFill/>
          <a:ln/>
        </p:spPr>
        <p:txBody>
          <a:bodyPr wrap="square" rtlCol="0" anchor="t"/>
          <a:lstStyle/>
          <a:p>
            <a:pPr marL="0" indent="0">
              <a:lnSpc>
                <a:spcPts val="2784"/>
              </a:lnSpc>
              <a:buNone/>
            </a:pPr>
            <a:r>
              <a:rPr lang="en-US" sz="1740" dirty="0">
                <a:solidFill>
                  <a:srgbClr val="D6E5EF"/>
                </a:solidFill>
                <a:latin typeface="Roboto" pitchFamily="34" charset="0"/>
                <a:ea typeface="Roboto" pitchFamily="34" charset="-122"/>
                <a:cs typeface="Roboto" pitchFamily="34" charset="-120"/>
              </a:rPr>
              <a:t>Automated attendance monitoring using facial recognition streamlines the check-in process, saving time and eliminating the need for manual record-keeping.</a:t>
            </a:r>
            <a:endParaRPr lang="en-US" sz="1740" dirty="0"/>
          </a:p>
        </p:txBody>
      </p:sp>
      <p:sp>
        <p:nvSpPr>
          <p:cNvPr id="11" name="Shape 9"/>
          <p:cNvSpPr/>
          <p:nvPr/>
        </p:nvSpPr>
        <p:spPr>
          <a:xfrm>
            <a:off x="2067163" y="5709999"/>
            <a:ext cx="386596" cy="386596"/>
          </a:xfrm>
          <a:prstGeom prst="roundRect">
            <a:avLst>
              <a:gd name="adj" fmla="val 34295"/>
            </a:avLst>
          </a:prstGeom>
          <a:solidFill>
            <a:srgbClr val="12161D"/>
          </a:solidFill>
          <a:ln/>
        </p:spPr>
      </p:sp>
      <p:sp>
        <p:nvSpPr>
          <p:cNvPr id="12" name="Text 10"/>
          <p:cNvSpPr/>
          <p:nvPr/>
        </p:nvSpPr>
        <p:spPr>
          <a:xfrm>
            <a:off x="2674620" y="5730716"/>
            <a:ext cx="2762131" cy="345281"/>
          </a:xfrm>
          <a:prstGeom prst="rect">
            <a:avLst/>
          </a:prstGeom>
          <a:noFill/>
          <a:ln/>
        </p:spPr>
        <p:txBody>
          <a:bodyPr wrap="none" rtlCol="0" anchor="t"/>
          <a:lstStyle/>
          <a:p>
            <a:pPr marL="0" indent="0">
              <a:lnSpc>
                <a:spcPts val="2719"/>
              </a:lnSpc>
              <a:buNone/>
            </a:pPr>
            <a:r>
              <a:rPr lang="en-US" sz="2175" dirty="0">
                <a:solidFill>
                  <a:srgbClr val="60A9FF"/>
                </a:solidFill>
                <a:latin typeface="Roboto Slab" pitchFamily="34" charset="0"/>
                <a:ea typeface="Roboto Slab" pitchFamily="34" charset="-122"/>
                <a:cs typeface="Roboto Slab" pitchFamily="34" charset="-120"/>
              </a:rPr>
              <a:t>Improved Accuracy</a:t>
            </a:r>
            <a:endParaRPr lang="en-US" sz="2175" dirty="0"/>
          </a:p>
        </p:txBody>
      </p:sp>
      <p:sp>
        <p:nvSpPr>
          <p:cNvPr id="13" name="Text 11"/>
          <p:cNvSpPr/>
          <p:nvPr/>
        </p:nvSpPr>
        <p:spPr>
          <a:xfrm>
            <a:off x="2674620" y="6208514"/>
            <a:ext cx="4530209" cy="1413986"/>
          </a:xfrm>
          <a:prstGeom prst="rect">
            <a:avLst/>
          </a:prstGeom>
          <a:noFill/>
          <a:ln/>
        </p:spPr>
        <p:txBody>
          <a:bodyPr wrap="square" rtlCol="0" anchor="t"/>
          <a:lstStyle/>
          <a:p>
            <a:pPr marL="0" indent="0">
              <a:lnSpc>
                <a:spcPts val="2784"/>
              </a:lnSpc>
              <a:buNone/>
            </a:pPr>
            <a:r>
              <a:rPr lang="en-US" sz="1740" dirty="0">
                <a:solidFill>
                  <a:srgbClr val="D6E5EF"/>
                </a:solidFill>
                <a:latin typeface="Roboto" pitchFamily="34" charset="0"/>
                <a:ea typeface="Roboto" pitchFamily="34" charset="-122"/>
                <a:cs typeface="Roboto" pitchFamily="34" charset="-120"/>
              </a:rPr>
              <a:t>The technology ensures precise attendance tracking, minimizing errors and enhancing overall data accuracy for administrative purposes.</a:t>
            </a:r>
            <a:endParaRPr lang="en-US" sz="1740" dirty="0"/>
          </a:p>
        </p:txBody>
      </p:sp>
      <p:sp>
        <p:nvSpPr>
          <p:cNvPr id="14" name="Shape 12"/>
          <p:cNvSpPr/>
          <p:nvPr/>
        </p:nvSpPr>
        <p:spPr>
          <a:xfrm>
            <a:off x="7425690" y="5709999"/>
            <a:ext cx="386596" cy="386596"/>
          </a:xfrm>
          <a:prstGeom prst="roundRect">
            <a:avLst>
              <a:gd name="adj" fmla="val 34295"/>
            </a:avLst>
          </a:prstGeom>
          <a:solidFill>
            <a:srgbClr val="12161D"/>
          </a:solidFill>
          <a:ln/>
        </p:spPr>
      </p:sp>
      <p:sp>
        <p:nvSpPr>
          <p:cNvPr id="15" name="Text 13"/>
          <p:cNvSpPr/>
          <p:nvPr/>
        </p:nvSpPr>
        <p:spPr>
          <a:xfrm>
            <a:off x="8033147" y="5730716"/>
            <a:ext cx="2815590" cy="345281"/>
          </a:xfrm>
          <a:prstGeom prst="rect">
            <a:avLst/>
          </a:prstGeom>
          <a:noFill/>
          <a:ln/>
        </p:spPr>
        <p:txBody>
          <a:bodyPr wrap="none" rtlCol="0" anchor="t"/>
          <a:lstStyle/>
          <a:p>
            <a:pPr marL="0" indent="0">
              <a:lnSpc>
                <a:spcPts val="2719"/>
              </a:lnSpc>
              <a:buNone/>
            </a:pPr>
            <a:r>
              <a:rPr lang="en-US" sz="2175" dirty="0">
                <a:solidFill>
                  <a:srgbClr val="60A9FF"/>
                </a:solidFill>
                <a:latin typeface="Roboto Slab" pitchFamily="34" charset="0"/>
                <a:ea typeface="Roboto Slab" pitchFamily="34" charset="-122"/>
                <a:cs typeface="Roboto Slab" pitchFamily="34" charset="-120"/>
              </a:rPr>
              <a:t>Real-time Monitoring</a:t>
            </a:r>
            <a:endParaRPr lang="en-US" sz="2175" dirty="0"/>
          </a:p>
        </p:txBody>
      </p:sp>
      <p:sp>
        <p:nvSpPr>
          <p:cNvPr id="16" name="Text 14"/>
          <p:cNvSpPr/>
          <p:nvPr/>
        </p:nvSpPr>
        <p:spPr>
          <a:xfrm>
            <a:off x="8033147" y="6208514"/>
            <a:ext cx="4530209" cy="1413986"/>
          </a:xfrm>
          <a:prstGeom prst="rect">
            <a:avLst/>
          </a:prstGeom>
          <a:noFill/>
          <a:ln/>
        </p:spPr>
        <p:txBody>
          <a:bodyPr wrap="square" rtlCol="0" anchor="t"/>
          <a:lstStyle/>
          <a:p>
            <a:pPr marL="0" indent="0">
              <a:lnSpc>
                <a:spcPts val="2784"/>
              </a:lnSpc>
              <a:buNone/>
            </a:pPr>
            <a:r>
              <a:rPr lang="en-US" sz="1740" dirty="0">
                <a:solidFill>
                  <a:srgbClr val="D6E5EF"/>
                </a:solidFill>
                <a:latin typeface="Roboto" pitchFamily="34" charset="0"/>
                <a:ea typeface="Roboto" pitchFamily="34" charset="-122"/>
                <a:cs typeface="Roboto" pitchFamily="34" charset="-120"/>
              </a:rPr>
              <a:t>Facial recognition enables real-time monitoring of attendance, allowing for immediate intervention and insights into attendance patterns.</a:t>
            </a:r>
            <a:endParaRPr lang="en-US" sz="1740" dirty="0"/>
          </a:p>
        </p:txBody>
      </p:sp>
      <p:pic>
        <p:nvPicPr>
          <p:cNvPr id="17"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679962"/>
            <a:ext cx="7477601" cy="2083118"/>
          </a:xfrm>
          <a:prstGeom prst="rect">
            <a:avLst/>
          </a:prstGeom>
          <a:noFill/>
          <a:ln/>
        </p:spPr>
        <p:txBody>
          <a:bodyPr wrap="squar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Exploring Advancements in Facial Recognition Technology for future scopes</a:t>
            </a:r>
            <a:endParaRPr lang="en-US" sz="4374" dirty="0"/>
          </a:p>
        </p:txBody>
      </p:sp>
      <p:sp>
        <p:nvSpPr>
          <p:cNvPr id="6" name="Text 3"/>
          <p:cNvSpPr/>
          <p:nvPr/>
        </p:nvSpPr>
        <p:spPr>
          <a:xfrm>
            <a:off x="833198" y="2973673"/>
            <a:ext cx="7477601" cy="1777008"/>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As technology continues to evolve, the future scope of facial recognition in attendance monitoring looks promising. Advancements in machine learning algorithms, hardware, and data processing capabilities open up possibilities for improved accuracy, real-time monitoring, and integration with other systems.</a:t>
            </a:r>
          </a:p>
          <a:p>
            <a:pPr>
              <a:lnSpc>
                <a:spcPts val="2799"/>
              </a:lnSpc>
            </a:pPr>
            <a:r>
              <a:rPr lang="en-US" sz="1750" dirty="0">
                <a:solidFill>
                  <a:srgbClr val="D6E5EF"/>
                </a:solidFill>
                <a:latin typeface="Roboto" pitchFamily="34" charset="0"/>
                <a:ea typeface="Roboto" pitchFamily="34" charset="-122"/>
                <a:cs typeface="Roboto" pitchFamily="34" charset="-120"/>
              </a:rPr>
              <a:t>Facial recognition technology provides numerous benefits for attendance monitoring. It offers a touchless and contactless solution, enhancing hygiene and safety. With its high accuracy and speed, it eliminates the need for manual attendance tracking, saving time and resources. Moreover, facial recognition ensures reliable and tamper-proof attendance records, promoting transparency and accountability.</a:t>
            </a:r>
            <a:endParaRPr lang="en-US" sz="1750" dirty="0"/>
          </a:p>
          <a:p>
            <a:pPr marL="0" indent="0">
              <a:lnSpc>
                <a:spcPts val="2799"/>
              </a:lnSpc>
              <a:buNone/>
            </a:pP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665931" y="696089"/>
            <a:ext cx="9306401" cy="1025913"/>
          </a:xfrm>
          <a:prstGeom prst="rect">
            <a:avLst/>
          </a:prstGeom>
          <a:noFill/>
          <a:ln/>
        </p:spPr>
        <p:txBody>
          <a:bodyPr wrap="squar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References</a:t>
            </a:r>
            <a:endParaRPr lang="en-US" sz="4374" dirty="0"/>
          </a:p>
        </p:txBody>
      </p:sp>
      <p:sp>
        <p:nvSpPr>
          <p:cNvPr id="6" name="Text 3"/>
          <p:cNvSpPr/>
          <p:nvPr/>
        </p:nvSpPr>
        <p:spPr>
          <a:xfrm>
            <a:off x="665930" y="1529586"/>
            <a:ext cx="9306401" cy="4837759"/>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Facial recognition technology provides numerous benefits for attendance monitoring. It offers a touchless and contactless solution, enhancing hygiene and </a:t>
            </a:r>
            <a:r>
              <a:rPr lang="en-US" sz="1750" dirty="0" err="1">
                <a:solidFill>
                  <a:srgbClr val="D6E5EF"/>
                </a:solidFill>
                <a:latin typeface="Roboto" pitchFamily="34" charset="0"/>
                <a:ea typeface="Roboto" pitchFamily="34" charset="-122"/>
                <a:cs typeface="Roboto" pitchFamily="34" charset="-120"/>
              </a:rPr>
              <a:t>safety.Moreover</a:t>
            </a:r>
            <a:r>
              <a:rPr lang="en-US" sz="1750" dirty="0">
                <a:solidFill>
                  <a:srgbClr val="D6E5EF"/>
                </a:solidFill>
                <a:latin typeface="Roboto" pitchFamily="34" charset="0"/>
                <a:ea typeface="Roboto" pitchFamily="34" charset="-122"/>
                <a:cs typeface="Roboto" pitchFamily="34" charset="-120"/>
              </a:rPr>
              <a:t>, facial recognition ensures reliable and tamper-proof attendance records, promoting transparency and accountability.</a:t>
            </a:r>
          </a:p>
          <a:p>
            <a:pPr marL="0" indent="0">
              <a:lnSpc>
                <a:spcPts val="2799"/>
              </a:lnSpc>
              <a:buNone/>
            </a:pPr>
            <a:r>
              <a:rPr lang="en-US" sz="1750" dirty="0">
                <a:solidFill>
                  <a:srgbClr val="D6E5EF"/>
                </a:solidFill>
                <a:latin typeface="Roboto" pitchFamily="34" charset="0"/>
                <a:ea typeface="Roboto" pitchFamily="34" charset="-122"/>
                <a:cs typeface="Roboto" pitchFamily="34" charset="-120"/>
              </a:rPr>
              <a:t>Research Papers</a:t>
            </a:r>
          </a:p>
          <a:p>
            <a:pPr>
              <a:lnSpc>
                <a:spcPts val="2799"/>
              </a:lnSpc>
            </a:pPr>
            <a:r>
              <a:rPr lang="en-US" sz="1750" dirty="0">
                <a:solidFill>
                  <a:srgbClr val="D6E5EF"/>
                </a:solidFill>
                <a:latin typeface="Roboto" pitchFamily="34" charset="0"/>
                <a:ea typeface="Roboto" pitchFamily="34" charset="-122"/>
                <a:cs typeface="Roboto" pitchFamily="34" charset="-120"/>
              </a:rPr>
              <a:t>https://www.researchgate.net/publication/326261079_Face_detection_              </a:t>
            </a:r>
            <a:r>
              <a:rPr lang="en-US" sz="1750" dirty="0" err="1">
                <a:solidFill>
                  <a:srgbClr val="D6E5EF"/>
                </a:solidFill>
                <a:latin typeface="Roboto" pitchFamily="34" charset="0"/>
                <a:ea typeface="Roboto" pitchFamily="34" charset="-122"/>
                <a:cs typeface="Roboto" pitchFamily="34" charset="-120"/>
              </a:rPr>
              <a:t>system_for_attendance_of_class’_students</a:t>
            </a:r>
            <a:r>
              <a:rPr lang="en-US" sz="1750" dirty="0">
                <a:solidFill>
                  <a:srgbClr val="D6E5EF"/>
                </a:solidFill>
                <a:latin typeface="Roboto" pitchFamily="34" charset="0"/>
                <a:ea typeface="Roboto" pitchFamily="34" charset="-122"/>
                <a:cs typeface="Roboto" pitchFamily="34" charset="-120"/>
              </a:rPr>
              <a:t>  [2]   </a:t>
            </a:r>
            <a:r>
              <a:rPr lang="en-US" sz="1750" dirty="0" err="1">
                <a:solidFill>
                  <a:srgbClr val="D6E5EF"/>
                </a:solidFill>
                <a:latin typeface="Roboto" pitchFamily="34" charset="0"/>
                <a:ea typeface="Roboto" pitchFamily="34" charset="-122"/>
                <a:cs typeface="Roboto" pitchFamily="34" charset="-120"/>
              </a:rPr>
              <a:t>Hapani</a:t>
            </a:r>
            <a:r>
              <a:rPr lang="en-US" sz="1750" dirty="0">
                <a:solidFill>
                  <a:srgbClr val="D6E5EF"/>
                </a:solidFill>
                <a:latin typeface="Roboto" pitchFamily="34" charset="0"/>
                <a:ea typeface="Roboto" pitchFamily="34" charset="-122"/>
                <a:cs typeface="Roboto" pitchFamily="34" charset="-120"/>
              </a:rPr>
              <a:t>,  Smit, et  al.  "Automated Attendance System  Using Image Processing." 2018  Fourth  International  Conference  on  Computing Communication Control and Automation (ICCUBEA). IEEE, 2018. [3]   Akbar,  Md  Sajid,  et  al.  "Face  Recognition  and  RFID  Verified Attendance System." 2018 International Conference on Computing, Electronics &amp; Communications Engineering (</a:t>
            </a:r>
            <a:r>
              <a:rPr lang="en-US" sz="1750" dirty="0" err="1">
                <a:solidFill>
                  <a:srgbClr val="D6E5EF"/>
                </a:solidFill>
                <a:latin typeface="Roboto" pitchFamily="34" charset="0"/>
                <a:ea typeface="Roboto" pitchFamily="34" charset="-122"/>
                <a:cs typeface="Roboto" pitchFamily="34" charset="-120"/>
              </a:rPr>
              <a:t>iCCECE</a:t>
            </a:r>
            <a:r>
              <a:rPr lang="en-US" sz="1750" dirty="0">
                <a:solidFill>
                  <a:srgbClr val="D6E5EF"/>
                </a:solidFill>
                <a:latin typeface="Roboto" pitchFamily="34" charset="0"/>
                <a:ea typeface="Roboto" pitchFamily="34" charset="-122"/>
                <a:cs typeface="Roboto" pitchFamily="34" charset="-120"/>
              </a:rPr>
              <a:t>). IEEE, 2018. [4]    </a:t>
            </a:r>
            <a:r>
              <a:rPr lang="en-US" sz="1750" dirty="0" err="1">
                <a:solidFill>
                  <a:srgbClr val="D6E5EF"/>
                </a:solidFill>
                <a:latin typeface="Roboto" pitchFamily="34" charset="0"/>
                <a:ea typeface="Roboto" pitchFamily="34" charset="-122"/>
                <a:cs typeface="Roboto" pitchFamily="34" charset="-120"/>
              </a:rPr>
              <a:t>Okokpujie</a:t>
            </a:r>
            <a:r>
              <a:rPr lang="en-US" sz="1750" dirty="0">
                <a:solidFill>
                  <a:srgbClr val="D6E5EF"/>
                </a:solidFill>
                <a:latin typeface="Roboto" pitchFamily="34" charset="0"/>
                <a:ea typeface="Roboto" pitchFamily="34" charset="-122"/>
                <a:cs typeface="Roboto" pitchFamily="34" charset="-120"/>
              </a:rPr>
              <a:t>,  Kennedy  O.,  et  al.  "Design  and  implementation of  a student  attendance  system  using  iris  biometric  recognition." 2017 International  Conference  on  Computational  Science  and Computational Intelligence (CSCI). IEEE, 2017.</a:t>
            </a:r>
          </a:p>
          <a:p>
            <a:pPr marL="0" indent="0">
              <a:lnSpc>
                <a:spcPts val="2799"/>
              </a:lnSpc>
              <a:buNone/>
            </a:pPr>
            <a:endParaRPr lang="en-US" sz="1750" dirty="0">
              <a:solidFill>
                <a:srgbClr val="D6E5EF"/>
              </a:solidFill>
              <a:latin typeface="Roboto" pitchFamily="34" charset="0"/>
              <a:ea typeface="Roboto" pitchFamily="34" charset="-122"/>
              <a:cs typeface="Roboto" pitchFamily="34" charset="-120"/>
            </a:endParaRPr>
          </a:p>
          <a:p>
            <a:pPr marL="0" indent="0">
              <a:lnSpc>
                <a:spcPts val="2799"/>
              </a:lnSpc>
              <a:buNone/>
            </a:pP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631877"/>
            <a:ext cx="7477601" cy="1388745"/>
          </a:xfrm>
          <a:prstGeom prst="rect">
            <a:avLst/>
          </a:prstGeom>
          <a:noFill/>
          <a:ln/>
        </p:spPr>
        <p:txBody>
          <a:bodyPr wrap="squar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Challenges with Traditional Attendance Systems</a:t>
            </a:r>
            <a:endParaRPr lang="en-US" sz="4374" dirty="0"/>
          </a:p>
        </p:txBody>
      </p:sp>
      <p:sp>
        <p:nvSpPr>
          <p:cNvPr id="6" name="Text 3"/>
          <p:cNvSpPr/>
          <p:nvPr/>
        </p:nvSpPr>
        <p:spPr>
          <a:xfrm>
            <a:off x="6675001" y="4353878"/>
            <a:ext cx="7122200"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D6E5EF"/>
                </a:solidFill>
                <a:latin typeface="Roboto" pitchFamily="34" charset="0"/>
                <a:ea typeface="Roboto" pitchFamily="34" charset="-122"/>
                <a:cs typeface="Roboto" pitchFamily="34" charset="-120"/>
              </a:rPr>
              <a:t>Manual Data Entry:</a:t>
            </a:r>
            <a:r>
              <a:rPr lang="en-US" sz="1750" dirty="0">
                <a:solidFill>
                  <a:srgbClr val="D6E5EF"/>
                </a:solidFill>
                <a:latin typeface="Roboto" pitchFamily="34" charset="0"/>
                <a:ea typeface="Roboto" pitchFamily="34" charset="-122"/>
                <a:cs typeface="Roboto" pitchFamily="34" charset="-120"/>
              </a:rPr>
              <a:t> Time-consuming, prone to errors</a:t>
            </a:r>
            <a:endParaRPr lang="en-US" sz="1750" dirty="0"/>
          </a:p>
        </p:txBody>
      </p:sp>
      <p:sp>
        <p:nvSpPr>
          <p:cNvPr id="7" name="Text 4"/>
          <p:cNvSpPr/>
          <p:nvPr/>
        </p:nvSpPr>
        <p:spPr>
          <a:xfrm>
            <a:off x="6675001" y="4798100"/>
            <a:ext cx="7122200"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D6E5EF"/>
                </a:solidFill>
                <a:latin typeface="Roboto" pitchFamily="34" charset="0"/>
                <a:ea typeface="Roboto" pitchFamily="34" charset="-122"/>
                <a:cs typeface="Roboto" pitchFamily="34" charset="-120"/>
              </a:rPr>
              <a:t>Buddy Punching:</a:t>
            </a:r>
            <a:r>
              <a:rPr lang="en-US" sz="1750" dirty="0">
                <a:solidFill>
                  <a:srgbClr val="D6E5EF"/>
                </a:solidFill>
                <a:latin typeface="Roboto" pitchFamily="34" charset="0"/>
                <a:ea typeface="Roboto" pitchFamily="34" charset="-122"/>
                <a:cs typeface="Roboto" pitchFamily="34" charset="-120"/>
              </a:rPr>
              <a:t> Unauthorized proxies for attendance</a:t>
            </a:r>
            <a:endParaRPr lang="en-US" sz="1750" dirty="0"/>
          </a:p>
        </p:txBody>
      </p:sp>
      <p:sp>
        <p:nvSpPr>
          <p:cNvPr id="8" name="Text 5"/>
          <p:cNvSpPr/>
          <p:nvPr/>
        </p:nvSpPr>
        <p:spPr>
          <a:xfrm>
            <a:off x="6675001" y="5242322"/>
            <a:ext cx="7122200"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D6E5EF"/>
                </a:solidFill>
                <a:latin typeface="Roboto" pitchFamily="34" charset="0"/>
                <a:ea typeface="Roboto" pitchFamily="34" charset="-122"/>
                <a:cs typeface="Roboto" pitchFamily="34" charset="-120"/>
              </a:rPr>
              <a:t>Lack of Real-time Data:</a:t>
            </a:r>
            <a:r>
              <a:rPr lang="en-US" sz="1750" dirty="0">
                <a:solidFill>
                  <a:srgbClr val="D6E5EF"/>
                </a:solidFill>
                <a:latin typeface="Roboto" pitchFamily="34" charset="0"/>
                <a:ea typeface="Roboto" pitchFamily="34" charset="-122"/>
                <a:cs typeface="Roboto" pitchFamily="34" charset="-120"/>
              </a:rPr>
              <a:t> Hinders decision-making</a:t>
            </a:r>
            <a:endParaRPr lang="en-US" sz="1750" dirty="0"/>
          </a:p>
        </p:txBody>
      </p:sp>
      <p:pic>
        <p:nvPicPr>
          <p:cNvPr id="9"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862614"/>
            <a:ext cx="7477601" cy="970240"/>
          </a:xfrm>
          <a:prstGeom prst="rect">
            <a:avLst/>
          </a:prstGeom>
          <a:noFill/>
          <a:ln/>
        </p:spPr>
        <p:txBody>
          <a:bodyPr wrap="square" rtlCol="0" anchor="t"/>
          <a:lstStyle/>
          <a:p>
            <a:pPr marL="0" indent="0">
              <a:lnSpc>
                <a:spcPts val="6561"/>
              </a:lnSpc>
              <a:buNone/>
            </a:pPr>
            <a:r>
              <a:rPr lang="en-US" sz="5249" dirty="0">
                <a:solidFill>
                  <a:srgbClr val="60A9FF"/>
                </a:solidFill>
                <a:latin typeface="Roboto Slab" pitchFamily="34" charset="0"/>
                <a:ea typeface="Roboto Slab" pitchFamily="34" charset="-122"/>
              </a:rPr>
              <a:t>Abstract</a:t>
            </a:r>
          </a:p>
        </p:txBody>
      </p:sp>
      <p:sp>
        <p:nvSpPr>
          <p:cNvPr id="6" name="Text 3"/>
          <p:cNvSpPr/>
          <p:nvPr/>
        </p:nvSpPr>
        <p:spPr>
          <a:xfrm>
            <a:off x="833199" y="3178314"/>
            <a:ext cx="7477601" cy="710803"/>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Facial recognition technology uses biometrics to identify and verify individuals.</a:t>
            </a:r>
            <a:endParaRPr lang="en-US" sz="1750" dirty="0"/>
          </a:p>
        </p:txBody>
      </p:sp>
      <p:sp>
        <p:nvSpPr>
          <p:cNvPr id="7" name="Text 4"/>
          <p:cNvSpPr/>
          <p:nvPr/>
        </p:nvSpPr>
        <p:spPr>
          <a:xfrm>
            <a:off x="833199" y="4114800"/>
            <a:ext cx="7477601" cy="710803"/>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By analyzing unique facial features, it enhances security and enables personalized experiences.</a:t>
            </a:r>
          </a:p>
          <a:p>
            <a:pPr>
              <a:lnSpc>
                <a:spcPts val="2799"/>
              </a:lnSpc>
            </a:pPr>
            <a:r>
              <a:rPr lang="en-US" sz="1750" dirty="0">
                <a:solidFill>
                  <a:srgbClr val="D6E5EF"/>
                </a:solidFill>
                <a:latin typeface="Roboto" pitchFamily="34" charset="0"/>
                <a:ea typeface="Roboto" pitchFamily="34" charset="-122"/>
                <a:cs typeface="Roboto" pitchFamily="34" charset="-120"/>
              </a:rPr>
              <a:t>Implementing facial recognition involves techniques like face detection, feature extraction, and machine learning.</a:t>
            </a:r>
            <a:endParaRPr lang="en-US" sz="1750"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748670"/>
            <a:ext cx="7477601" cy="1666399"/>
          </a:xfrm>
          <a:prstGeom prst="rect">
            <a:avLst/>
          </a:prstGeom>
          <a:noFill/>
          <a:ln/>
        </p:spPr>
        <p:txBody>
          <a:bodyPr wrap="square" rtlCol="0" anchor="t"/>
          <a:lstStyle/>
          <a:p>
            <a:pPr marL="0" indent="0">
              <a:lnSpc>
                <a:spcPts val="6561"/>
              </a:lnSpc>
              <a:buNone/>
            </a:pPr>
            <a:r>
              <a:rPr lang="en-US" sz="5249" dirty="0">
                <a:solidFill>
                  <a:srgbClr val="60A9FF"/>
                </a:solidFill>
                <a:latin typeface="Roboto Slab" pitchFamily="34" charset="0"/>
                <a:ea typeface="Roboto Slab" pitchFamily="34" charset="-122"/>
                <a:cs typeface="Roboto Slab" pitchFamily="34" charset="-120"/>
              </a:rPr>
              <a:t>Introduction to OpenCV library</a:t>
            </a:r>
            <a:endParaRPr lang="en-US" sz="5249" dirty="0"/>
          </a:p>
        </p:txBody>
      </p:sp>
      <p:sp>
        <p:nvSpPr>
          <p:cNvPr id="6" name="Text 3"/>
          <p:cNvSpPr/>
          <p:nvPr/>
        </p:nvSpPr>
        <p:spPr>
          <a:xfrm>
            <a:off x="833198" y="3898479"/>
            <a:ext cx="7477601" cy="1066205"/>
          </a:xfrm>
          <a:prstGeom prst="rect">
            <a:avLst/>
          </a:prstGeom>
          <a:noFill/>
          <a:ln/>
        </p:spPr>
        <p:txBody>
          <a:bodyPr wrap="square" rtlCol="0" anchor="t"/>
          <a:lstStyle/>
          <a:p>
            <a:pPr>
              <a:lnSpc>
                <a:spcPts val="2799"/>
              </a:lnSpc>
            </a:pPr>
            <a:r>
              <a:rPr lang="en-US" sz="1750" dirty="0">
                <a:solidFill>
                  <a:srgbClr val="D6E5EF"/>
                </a:solidFill>
                <a:latin typeface="Roboto" pitchFamily="34" charset="0"/>
                <a:ea typeface="Roboto" pitchFamily="34" charset="-122"/>
                <a:cs typeface="Roboto" pitchFamily="34" charset="-120"/>
              </a:rPr>
              <a:t>OpenCV (Open Source Computer Vision) is a powerful library for computer vision and machine learning. It provides a wide range of tools for image and video processing, including facial recognition, object detection, and more. It offers pre-trained models and a wide range of image processing functions</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6905" y="91440"/>
            <a:ext cx="14630400" cy="8229600"/>
          </a:xfrm>
          <a:prstGeom prst="rect">
            <a:avLst/>
          </a:prstGeom>
          <a:solidFill>
            <a:srgbClr val="202733"/>
          </a:solidFill>
          <a:ln/>
        </p:spPr>
        <p:txBody>
          <a:bodyPr/>
          <a:lstStyle/>
          <a:p>
            <a:endParaRPr lang="en-US" dirty="0"/>
          </a:p>
        </p:txBody>
      </p:sp>
      <p:sp>
        <p:nvSpPr>
          <p:cNvPr id="4" name="Text 2"/>
          <p:cNvSpPr/>
          <p:nvPr/>
        </p:nvSpPr>
        <p:spPr>
          <a:xfrm>
            <a:off x="2051805" y="657874"/>
            <a:ext cx="10554414" cy="809996"/>
          </a:xfrm>
          <a:prstGeom prst="rect">
            <a:avLst/>
          </a:prstGeom>
          <a:noFill/>
          <a:ln/>
        </p:spPr>
        <p:txBody>
          <a:bodyPr wrap="squar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Problem Statement</a:t>
            </a:r>
            <a:endParaRPr lang="en-US" sz="4374" dirty="0"/>
          </a:p>
        </p:txBody>
      </p:sp>
      <p:sp>
        <p:nvSpPr>
          <p:cNvPr id="5" name="Text 3"/>
          <p:cNvSpPr/>
          <p:nvPr/>
        </p:nvSpPr>
        <p:spPr>
          <a:xfrm>
            <a:off x="2037993" y="1327754"/>
            <a:ext cx="10466152" cy="694373"/>
          </a:xfrm>
          <a:prstGeom prst="rect">
            <a:avLst/>
          </a:prstGeom>
          <a:noFill/>
          <a:ln/>
        </p:spPr>
        <p:txBody>
          <a:bodyPr wrap="square" rtlCol="0" anchor="t"/>
          <a:lstStyle/>
          <a:p>
            <a:endParaRPr lang="en-US" sz="2400" dirty="0">
              <a:solidFill>
                <a:srgbClr val="ECECEC"/>
              </a:solidFill>
              <a:latin typeface="Söhne"/>
            </a:endParaRPr>
          </a:p>
          <a:p>
            <a:endParaRPr lang="en-US" sz="2400" dirty="0">
              <a:solidFill>
                <a:srgbClr val="ECECEC"/>
              </a:solidFill>
              <a:latin typeface="Söhne"/>
            </a:endParaRPr>
          </a:p>
          <a:p>
            <a:r>
              <a:rPr lang="en-US" sz="2400" dirty="0">
                <a:solidFill>
                  <a:srgbClr val="ECECEC"/>
                </a:solidFill>
                <a:latin typeface="Söhne"/>
              </a:rPr>
              <a:t>The problem statement of face recognition typically involves developing algorithms and systems that can accurately identify and verify individuals based on facial characteristics captured in images or videos. Here's a more detailed breakdown of the problem statement:</a:t>
            </a:r>
          </a:p>
          <a:p>
            <a:pPr>
              <a:buFont typeface="+mj-lt"/>
              <a:buAutoNum type="arabicPeriod"/>
            </a:pPr>
            <a:r>
              <a:rPr lang="en-US" sz="2400" b="1" dirty="0">
                <a:solidFill>
                  <a:srgbClr val="ECECEC"/>
                </a:solidFill>
                <a:latin typeface="Söhne"/>
              </a:rPr>
              <a:t>Objective</a:t>
            </a:r>
            <a:r>
              <a:rPr lang="en-US" sz="2400" dirty="0">
                <a:solidFill>
                  <a:srgbClr val="ECECEC"/>
                </a:solidFill>
                <a:latin typeface="Söhne"/>
              </a:rPr>
              <a:t>: The primary objective of face recognition is to develop algorithms and systems that can automatically identify and verify individuals based on their facial features.</a:t>
            </a:r>
          </a:p>
          <a:p>
            <a:pPr>
              <a:buFont typeface="+mj-lt"/>
              <a:buAutoNum type="arabicPeriod"/>
            </a:pPr>
            <a:r>
              <a:rPr lang="en-US" sz="2400" b="1" dirty="0">
                <a:solidFill>
                  <a:srgbClr val="ECECEC"/>
                </a:solidFill>
                <a:latin typeface="Söhne"/>
              </a:rPr>
              <a:t>Input</a:t>
            </a:r>
            <a:r>
              <a:rPr lang="en-US" sz="2400" dirty="0">
                <a:solidFill>
                  <a:srgbClr val="ECECEC"/>
                </a:solidFill>
                <a:latin typeface="Söhne"/>
              </a:rPr>
              <a:t>: The input to a face recognition system is usually an image or video frame containing one or more human faces.</a:t>
            </a:r>
          </a:p>
          <a:p>
            <a:pPr>
              <a:buFont typeface="+mj-lt"/>
              <a:buAutoNum type="arabicPeriod"/>
            </a:pPr>
            <a:r>
              <a:rPr lang="en-US" sz="2400" b="1" dirty="0">
                <a:solidFill>
                  <a:srgbClr val="ECECEC"/>
                </a:solidFill>
                <a:latin typeface="Söhne"/>
              </a:rPr>
              <a:t>Output</a:t>
            </a:r>
            <a:r>
              <a:rPr lang="en-US" sz="2400" dirty="0">
                <a:solidFill>
                  <a:srgbClr val="ECECEC"/>
                </a:solidFill>
                <a:latin typeface="Söhne"/>
              </a:rPr>
              <a:t>: The output of the system is the identification or verification of the individual(s) present in the input image or video frame. This could be in the form of a label (e.g., person's name or ID) associated with each detected face.</a:t>
            </a:r>
          </a:p>
          <a:p>
            <a:pPr marL="0" indent="0">
              <a:lnSpc>
                <a:spcPts val="2734"/>
              </a:lnSpc>
              <a:buNone/>
            </a:pPr>
            <a:endParaRPr lang="en-US" sz="2187" dirty="0"/>
          </a:p>
        </p:txBody>
      </p:sp>
      <p:sp>
        <p:nvSpPr>
          <p:cNvPr id="6" name="Text 4"/>
          <p:cNvSpPr/>
          <p:nvPr/>
        </p:nvSpPr>
        <p:spPr>
          <a:xfrm>
            <a:off x="2037993" y="3923586"/>
            <a:ext cx="3156347" cy="1421606"/>
          </a:xfrm>
          <a:prstGeom prst="rect">
            <a:avLst/>
          </a:prstGeom>
          <a:noFill/>
          <a:ln/>
        </p:spPr>
        <p:txBody>
          <a:bodyPr wrap="square" rtlCol="0" anchor="t"/>
          <a:lstStyle/>
          <a:p>
            <a:pPr marL="0" indent="0">
              <a:lnSpc>
                <a:spcPts val="2799"/>
              </a:lnSpc>
              <a:buNone/>
            </a:pPr>
            <a:endParaRPr lang="en-US" sz="1750" dirty="0"/>
          </a:p>
        </p:txBody>
      </p:sp>
      <p:sp>
        <p:nvSpPr>
          <p:cNvPr id="7" name="Text 5"/>
          <p:cNvSpPr/>
          <p:nvPr/>
        </p:nvSpPr>
        <p:spPr>
          <a:xfrm>
            <a:off x="2037993" y="5545098"/>
            <a:ext cx="3156347" cy="1421606"/>
          </a:xfrm>
          <a:prstGeom prst="rect">
            <a:avLst/>
          </a:prstGeom>
          <a:noFill/>
          <a:ln/>
        </p:spPr>
        <p:txBody>
          <a:bodyPr wrap="square" rtlCol="0" anchor="t"/>
          <a:lstStyle/>
          <a:p>
            <a:pPr marL="0" indent="0">
              <a:lnSpc>
                <a:spcPts val="2799"/>
              </a:lnSpc>
              <a:buNone/>
            </a:pPr>
            <a:endParaRPr lang="en-US" sz="1750" dirty="0"/>
          </a:p>
        </p:txBody>
      </p:sp>
      <p:sp>
        <p:nvSpPr>
          <p:cNvPr id="8" name="Text 6"/>
          <p:cNvSpPr/>
          <p:nvPr/>
        </p:nvSpPr>
        <p:spPr>
          <a:xfrm>
            <a:off x="5743932" y="3007043"/>
            <a:ext cx="2777490" cy="347186"/>
          </a:xfrm>
          <a:prstGeom prst="rect">
            <a:avLst/>
          </a:prstGeom>
          <a:noFill/>
          <a:ln/>
        </p:spPr>
        <p:txBody>
          <a:bodyPr wrap="none" rtlCol="0" anchor="t"/>
          <a:lstStyle/>
          <a:p>
            <a:pPr marL="0" indent="0">
              <a:lnSpc>
                <a:spcPts val="2734"/>
              </a:lnSpc>
              <a:buNone/>
            </a:pPr>
            <a:endParaRPr lang="en-US" sz="2187" dirty="0"/>
          </a:p>
        </p:txBody>
      </p:sp>
      <p:sp>
        <p:nvSpPr>
          <p:cNvPr id="9" name="Text 7"/>
          <p:cNvSpPr/>
          <p:nvPr/>
        </p:nvSpPr>
        <p:spPr>
          <a:xfrm>
            <a:off x="5743932" y="3576399"/>
            <a:ext cx="3156347" cy="1777008"/>
          </a:xfrm>
          <a:prstGeom prst="rect">
            <a:avLst/>
          </a:prstGeom>
          <a:noFill/>
          <a:ln/>
        </p:spPr>
        <p:txBody>
          <a:bodyPr wrap="square" rtlCol="0" anchor="t"/>
          <a:lstStyle/>
          <a:p>
            <a:pPr marL="0" indent="0">
              <a:lnSpc>
                <a:spcPts val="2799"/>
              </a:lnSpc>
              <a:buNone/>
            </a:pPr>
            <a:endParaRPr lang="en-US" sz="1750" dirty="0"/>
          </a:p>
        </p:txBody>
      </p:sp>
      <p:sp>
        <p:nvSpPr>
          <p:cNvPr id="10" name="Text 8"/>
          <p:cNvSpPr/>
          <p:nvPr/>
        </p:nvSpPr>
        <p:spPr>
          <a:xfrm>
            <a:off x="5743932" y="5553313"/>
            <a:ext cx="3156347" cy="1066205"/>
          </a:xfrm>
          <a:prstGeom prst="rect">
            <a:avLst/>
          </a:prstGeom>
          <a:noFill/>
          <a:ln/>
        </p:spPr>
        <p:txBody>
          <a:bodyPr wrap="square" rtlCol="0" anchor="t"/>
          <a:lstStyle/>
          <a:p>
            <a:pPr marL="0" indent="0">
              <a:lnSpc>
                <a:spcPts val="2799"/>
              </a:lnSpc>
              <a:buNone/>
            </a:pPr>
            <a:endParaRPr lang="en-US" sz="1750" dirty="0"/>
          </a:p>
        </p:txBody>
      </p:sp>
      <p:sp>
        <p:nvSpPr>
          <p:cNvPr id="11" name="Text 9"/>
          <p:cNvSpPr/>
          <p:nvPr/>
        </p:nvSpPr>
        <p:spPr>
          <a:xfrm>
            <a:off x="9449872" y="3007043"/>
            <a:ext cx="3156347" cy="694373"/>
          </a:xfrm>
          <a:prstGeom prst="rect">
            <a:avLst/>
          </a:prstGeom>
          <a:noFill/>
          <a:ln/>
        </p:spPr>
        <p:txBody>
          <a:bodyPr wrap="square" rtlCol="0" anchor="t"/>
          <a:lstStyle/>
          <a:p>
            <a:pPr marL="0" indent="0">
              <a:lnSpc>
                <a:spcPts val="2734"/>
              </a:lnSpc>
              <a:buNone/>
            </a:pPr>
            <a:endParaRPr lang="en-US" sz="2187" dirty="0"/>
          </a:p>
        </p:txBody>
      </p:sp>
      <p:sp>
        <p:nvSpPr>
          <p:cNvPr id="12" name="Text 10"/>
          <p:cNvSpPr/>
          <p:nvPr/>
        </p:nvSpPr>
        <p:spPr>
          <a:xfrm>
            <a:off x="9449872" y="3923586"/>
            <a:ext cx="3156347" cy="1777008"/>
          </a:xfrm>
          <a:prstGeom prst="rect">
            <a:avLst/>
          </a:prstGeom>
          <a:noFill/>
          <a:ln/>
        </p:spPr>
        <p:txBody>
          <a:bodyPr wrap="square" rtlCol="0" anchor="t"/>
          <a:lstStyle/>
          <a:p>
            <a:pPr marL="0" indent="0">
              <a:lnSpc>
                <a:spcPts val="2799"/>
              </a:lnSpc>
              <a:buNone/>
            </a:pPr>
            <a:endParaRPr lang="en-US" sz="1750" dirty="0"/>
          </a:p>
        </p:txBody>
      </p:sp>
      <p:sp>
        <p:nvSpPr>
          <p:cNvPr id="13" name="Text 11"/>
          <p:cNvSpPr/>
          <p:nvPr/>
        </p:nvSpPr>
        <p:spPr>
          <a:xfrm>
            <a:off x="9449872" y="5900499"/>
            <a:ext cx="3156347" cy="1066205"/>
          </a:xfrm>
          <a:prstGeom prst="rect">
            <a:avLst/>
          </a:prstGeom>
          <a:noFill/>
          <a:ln/>
        </p:spPr>
        <p:txBody>
          <a:bodyPr wrap="square" rtlCol="0" anchor="t"/>
          <a:lstStyle/>
          <a:p>
            <a:pPr marL="0" indent="0">
              <a:lnSpc>
                <a:spcPts val="2799"/>
              </a:lnSpc>
              <a:buNone/>
            </a:pPr>
            <a:endParaRPr lang="en-US" sz="1750" dirty="0"/>
          </a:p>
        </p:txBody>
      </p:sp>
      <p:pic>
        <p:nvPicPr>
          <p:cNvPr id="14"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33051"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65363" y="1222872"/>
            <a:ext cx="7477601" cy="977158"/>
          </a:xfrm>
          <a:prstGeom prst="rect">
            <a:avLst/>
          </a:prstGeom>
          <a:noFill/>
          <a:ln/>
        </p:spPr>
        <p:txBody>
          <a:bodyPr wrap="square" rtlCol="0" anchor="t"/>
          <a:lstStyle/>
          <a:p>
            <a:pPr marL="0" indent="0">
              <a:lnSpc>
                <a:spcPts val="5468"/>
              </a:lnSpc>
              <a:buNone/>
            </a:pPr>
            <a:r>
              <a:rPr lang="en-US" sz="4374" dirty="0">
                <a:solidFill>
                  <a:srgbClr val="60A9FF"/>
                </a:solidFill>
                <a:latin typeface="Roboto Slab" pitchFamily="34" charset="0"/>
                <a:ea typeface="Roboto Slab" pitchFamily="34" charset="-122"/>
              </a:rPr>
              <a:t>Solution Statement</a:t>
            </a:r>
            <a:endParaRPr lang="en-US" sz="4374" dirty="0"/>
          </a:p>
        </p:txBody>
      </p:sp>
      <p:sp>
        <p:nvSpPr>
          <p:cNvPr id="6" name="Text 3"/>
          <p:cNvSpPr/>
          <p:nvPr/>
        </p:nvSpPr>
        <p:spPr>
          <a:xfrm>
            <a:off x="6165363" y="1722001"/>
            <a:ext cx="7477600" cy="393238"/>
          </a:xfrm>
          <a:prstGeom prst="rect">
            <a:avLst/>
          </a:prstGeom>
          <a:noFill/>
          <a:ln/>
        </p:spPr>
        <p:txBody>
          <a:bodyPr wrap="square" rtlCol="0" anchor="t"/>
          <a:lstStyle/>
          <a:p>
            <a:pPr marL="0" indent="0">
              <a:lnSpc>
                <a:spcPts val="2799"/>
              </a:lnSpc>
              <a:buNone/>
            </a:pPr>
            <a:endParaRPr lang="en-US" sz="1750" dirty="0"/>
          </a:p>
        </p:txBody>
      </p:sp>
      <p:sp>
        <p:nvSpPr>
          <p:cNvPr id="7" name="Text 4"/>
          <p:cNvSpPr/>
          <p:nvPr/>
        </p:nvSpPr>
        <p:spPr>
          <a:xfrm>
            <a:off x="6165363" y="2508502"/>
            <a:ext cx="7477601" cy="5412626"/>
          </a:xfrm>
          <a:prstGeom prst="rect">
            <a:avLst/>
          </a:prstGeom>
          <a:noFill/>
          <a:ln/>
        </p:spPr>
        <p:txBody>
          <a:bodyPr wrap="square" rtlCol="0" anchor="t"/>
          <a:lstStyle/>
          <a:p>
            <a:pPr>
              <a:lnSpc>
                <a:spcPts val="2799"/>
              </a:lnSpc>
            </a:pPr>
            <a:r>
              <a:rPr lang="en-US" sz="1750" dirty="0">
                <a:solidFill>
                  <a:srgbClr val="D6E5EF"/>
                </a:solidFill>
                <a:latin typeface="Roboto" pitchFamily="34" charset="0"/>
                <a:ea typeface="Roboto" pitchFamily="34" charset="-122"/>
                <a:cs typeface="Roboto" pitchFamily="34" charset="-120"/>
              </a:rPr>
              <a:t>It supports multiple programming paradigms and has a vast standard library, making it suitable for various applications. The goal is to create efficient and reliable solutions that can handle variability in appearance, large datasets, privacy concerns, and real-time processing requirements. Face recognition finds applications in security, surveillance, biometric authentication, and personalization. </a:t>
            </a:r>
          </a:p>
          <a:p>
            <a:pPr>
              <a:lnSpc>
                <a:spcPts val="2799"/>
              </a:lnSpc>
            </a:pPr>
            <a:r>
              <a:rPr lang="en-US" dirty="0">
                <a:solidFill>
                  <a:srgbClr val="ECECEC"/>
                </a:solidFill>
                <a:latin typeface="Söhne"/>
              </a:rPr>
              <a:t>Techniques range from traditional methods like Eigenfaces to deep learning approaches such as convolutional neural networks (CNNs). Evaluation metrics include accuracy, precision, recall, and computational efficiency.</a:t>
            </a:r>
            <a:endParaRPr lang="en-US"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txBody>
          <a:bodyPr/>
          <a:lstStyle/>
          <a:p>
            <a:endParaRPr lang="en-US" dirty="0"/>
          </a:p>
        </p:txBody>
      </p:sp>
      <p:sp>
        <p:nvSpPr>
          <p:cNvPr id="3" name="Shape 1"/>
          <p:cNvSpPr/>
          <p:nvPr/>
        </p:nvSpPr>
        <p:spPr>
          <a:xfrm>
            <a:off x="1608805" y="1875592"/>
            <a:ext cx="11633470" cy="6452950"/>
          </a:xfrm>
          <a:prstGeom prst="rect">
            <a:avLst/>
          </a:prstGeom>
          <a:solidFill>
            <a:srgbClr val="202733"/>
          </a:solidFill>
          <a:ln/>
        </p:spPr>
        <p:txBody>
          <a:bodyPr/>
          <a:lstStyle/>
          <a:p>
            <a:endParaRPr lang="en-US" dirty="0"/>
          </a:p>
        </p:txBody>
      </p:sp>
      <p:sp>
        <p:nvSpPr>
          <p:cNvPr id="4" name="Text 2"/>
          <p:cNvSpPr/>
          <p:nvPr/>
        </p:nvSpPr>
        <p:spPr>
          <a:xfrm>
            <a:off x="2037993" y="1403033"/>
            <a:ext cx="10099477"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Training the Facial Recognition Model</a:t>
            </a:r>
            <a:endParaRPr lang="en-US" sz="4374" dirty="0"/>
          </a:p>
        </p:txBody>
      </p:sp>
      <p:sp>
        <p:nvSpPr>
          <p:cNvPr id="5" name="Shape 3"/>
          <p:cNvSpPr/>
          <p:nvPr/>
        </p:nvSpPr>
        <p:spPr>
          <a:xfrm>
            <a:off x="2349103" y="2541746"/>
            <a:ext cx="44410" cy="4284821"/>
          </a:xfrm>
          <a:prstGeom prst="rect">
            <a:avLst/>
          </a:prstGeom>
          <a:solidFill>
            <a:srgbClr val="295689"/>
          </a:solidFill>
          <a:ln/>
        </p:spPr>
      </p:sp>
      <p:sp>
        <p:nvSpPr>
          <p:cNvPr id="6" name="Shape 4"/>
          <p:cNvSpPr/>
          <p:nvPr/>
        </p:nvSpPr>
        <p:spPr>
          <a:xfrm>
            <a:off x="2621220" y="2943046"/>
            <a:ext cx="777597" cy="44410"/>
          </a:xfrm>
          <a:prstGeom prst="rect">
            <a:avLst/>
          </a:prstGeom>
          <a:solidFill>
            <a:srgbClr val="295689"/>
          </a:solidFill>
          <a:ln/>
        </p:spPr>
      </p:sp>
      <p:sp>
        <p:nvSpPr>
          <p:cNvPr id="7" name="Shape 5"/>
          <p:cNvSpPr/>
          <p:nvPr/>
        </p:nvSpPr>
        <p:spPr>
          <a:xfrm>
            <a:off x="2121277" y="2715339"/>
            <a:ext cx="499943" cy="499943"/>
          </a:xfrm>
          <a:prstGeom prst="roundRect">
            <a:avLst>
              <a:gd name="adj" fmla="val 26667"/>
            </a:avLst>
          </a:prstGeom>
          <a:solidFill>
            <a:srgbClr val="12161D"/>
          </a:solidFill>
          <a:ln/>
        </p:spPr>
      </p:sp>
      <p:sp>
        <p:nvSpPr>
          <p:cNvPr id="8" name="Text 6"/>
          <p:cNvSpPr/>
          <p:nvPr/>
        </p:nvSpPr>
        <p:spPr>
          <a:xfrm>
            <a:off x="2302490" y="2757011"/>
            <a:ext cx="137398" cy="416481"/>
          </a:xfrm>
          <a:prstGeom prst="rect">
            <a:avLst/>
          </a:prstGeom>
          <a:noFill/>
          <a:ln/>
        </p:spPr>
        <p:txBody>
          <a:bodyPr wrap="none" rtlCol="0" anchor="t"/>
          <a:lstStyle/>
          <a:p>
            <a:pPr marL="0" indent="0" algn="ctr">
              <a:lnSpc>
                <a:spcPts val="3281"/>
              </a:lnSpc>
              <a:buNone/>
            </a:pPr>
            <a:r>
              <a:rPr lang="en-US" sz="2624" dirty="0">
                <a:solidFill>
                  <a:srgbClr val="60A9FF"/>
                </a:solidFill>
                <a:latin typeface="Roboto Slab" pitchFamily="34" charset="0"/>
                <a:ea typeface="Roboto Slab" pitchFamily="34" charset="-122"/>
                <a:cs typeface="Roboto Slab" pitchFamily="34" charset="-120"/>
              </a:rPr>
              <a:t>1</a:t>
            </a:r>
            <a:endParaRPr lang="en-US" sz="2624" dirty="0"/>
          </a:p>
        </p:txBody>
      </p:sp>
      <p:sp>
        <p:nvSpPr>
          <p:cNvPr id="9" name="Text 7"/>
          <p:cNvSpPr/>
          <p:nvPr/>
        </p:nvSpPr>
        <p:spPr>
          <a:xfrm>
            <a:off x="3593306" y="2763917"/>
            <a:ext cx="2777490" cy="347186"/>
          </a:xfrm>
          <a:prstGeom prst="rect">
            <a:avLst/>
          </a:prstGeom>
          <a:noFill/>
          <a:ln/>
        </p:spPr>
        <p:txBody>
          <a:bodyPr wrap="non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Data Collection</a:t>
            </a:r>
            <a:endParaRPr lang="en-US" sz="2187" dirty="0"/>
          </a:p>
        </p:txBody>
      </p:sp>
      <p:sp>
        <p:nvSpPr>
          <p:cNvPr id="10" name="Text 8"/>
          <p:cNvSpPr/>
          <p:nvPr/>
        </p:nvSpPr>
        <p:spPr>
          <a:xfrm>
            <a:off x="3593306" y="3244334"/>
            <a:ext cx="8999101" cy="355402"/>
          </a:xfrm>
          <a:prstGeom prst="rect">
            <a:avLst/>
          </a:prstGeom>
          <a:noFill/>
          <a:ln/>
        </p:spPr>
        <p:txBody>
          <a:bodyPr wrap="none" rtlCol="0" anchor="t"/>
          <a:lstStyle/>
          <a:p>
            <a:pPr marL="0" indent="0" algn="l">
              <a:lnSpc>
                <a:spcPts val="2799"/>
              </a:lnSpc>
              <a:buNone/>
            </a:pPr>
            <a:r>
              <a:rPr lang="en-US" sz="1750" dirty="0">
                <a:solidFill>
                  <a:srgbClr val="D6E5EF"/>
                </a:solidFill>
                <a:latin typeface="Roboto" pitchFamily="34" charset="0"/>
                <a:ea typeface="Roboto" pitchFamily="34" charset="-122"/>
                <a:cs typeface="Roboto" pitchFamily="34" charset="-120"/>
              </a:rPr>
              <a:t>Gather a diverse set of facial images to train the model.</a:t>
            </a:r>
            <a:endParaRPr lang="en-US" sz="1750" dirty="0"/>
          </a:p>
        </p:txBody>
      </p:sp>
      <p:sp>
        <p:nvSpPr>
          <p:cNvPr id="11" name="Shape 9"/>
          <p:cNvSpPr/>
          <p:nvPr/>
        </p:nvSpPr>
        <p:spPr>
          <a:xfrm>
            <a:off x="2621220" y="4445377"/>
            <a:ext cx="777597" cy="44410"/>
          </a:xfrm>
          <a:prstGeom prst="rect">
            <a:avLst/>
          </a:prstGeom>
          <a:solidFill>
            <a:srgbClr val="295689"/>
          </a:solidFill>
          <a:ln/>
        </p:spPr>
      </p:sp>
      <p:sp>
        <p:nvSpPr>
          <p:cNvPr id="12" name="Shape 10"/>
          <p:cNvSpPr/>
          <p:nvPr/>
        </p:nvSpPr>
        <p:spPr>
          <a:xfrm>
            <a:off x="2121277" y="4217670"/>
            <a:ext cx="499943" cy="499943"/>
          </a:xfrm>
          <a:prstGeom prst="roundRect">
            <a:avLst>
              <a:gd name="adj" fmla="val 26667"/>
            </a:avLst>
          </a:prstGeom>
          <a:solidFill>
            <a:srgbClr val="12161D"/>
          </a:solidFill>
          <a:ln/>
        </p:spPr>
      </p:sp>
      <p:sp>
        <p:nvSpPr>
          <p:cNvPr id="13" name="Text 11"/>
          <p:cNvSpPr/>
          <p:nvPr/>
        </p:nvSpPr>
        <p:spPr>
          <a:xfrm>
            <a:off x="2279154" y="4259342"/>
            <a:ext cx="184071" cy="416481"/>
          </a:xfrm>
          <a:prstGeom prst="rect">
            <a:avLst/>
          </a:prstGeom>
          <a:noFill/>
          <a:ln/>
        </p:spPr>
        <p:txBody>
          <a:bodyPr wrap="none" rtlCol="0" anchor="t"/>
          <a:lstStyle/>
          <a:p>
            <a:pPr marL="0" indent="0" algn="ctr">
              <a:lnSpc>
                <a:spcPts val="3281"/>
              </a:lnSpc>
              <a:buNone/>
            </a:pPr>
            <a:r>
              <a:rPr lang="en-US" sz="2624" dirty="0">
                <a:solidFill>
                  <a:srgbClr val="60A9FF"/>
                </a:solidFill>
                <a:latin typeface="Roboto Slab" pitchFamily="34" charset="0"/>
                <a:ea typeface="Roboto Slab" pitchFamily="34" charset="-122"/>
                <a:cs typeface="Roboto Slab" pitchFamily="34" charset="-120"/>
              </a:rPr>
              <a:t>2</a:t>
            </a:r>
            <a:endParaRPr lang="en-US" sz="2624" dirty="0"/>
          </a:p>
        </p:txBody>
      </p:sp>
      <p:sp>
        <p:nvSpPr>
          <p:cNvPr id="14" name="Text 12"/>
          <p:cNvSpPr/>
          <p:nvPr/>
        </p:nvSpPr>
        <p:spPr>
          <a:xfrm>
            <a:off x="3593306" y="4266248"/>
            <a:ext cx="2777490" cy="347186"/>
          </a:xfrm>
          <a:prstGeom prst="rect">
            <a:avLst/>
          </a:prstGeom>
          <a:noFill/>
          <a:ln/>
        </p:spPr>
        <p:txBody>
          <a:bodyPr wrap="non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Image Preprocessing</a:t>
            </a:r>
            <a:endParaRPr lang="en-US" sz="2187" dirty="0"/>
          </a:p>
        </p:txBody>
      </p:sp>
      <p:sp>
        <p:nvSpPr>
          <p:cNvPr id="15" name="Text 13"/>
          <p:cNvSpPr/>
          <p:nvPr/>
        </p:nvSpPr>
        <p:spPr>
          <a:xfrm>
            <a:off x="3593306" y="4746665"/>
            <a:ext cx="8999101" cy="355402"/>
          </a:xfrm>
          <a:prstGeom prst="rect">
            <a:avLst/>
          </a:prstGeom>
          <a:noFill/>
          <a:ln/>
        </p:spPr>
        <p:txBody>
          <a:bodyPr wrap="none" rtlCol="0" anchor="t"/>
          <a:lstStyle/>
          <a:p>
            <a:pPr marL="0" indent="0" algn="l">
              <a:lnSpc>
                <a:spcPts val="2799"/>
              </a:lnSpc>
              <a:buNone/>
            </a:pPr>
            <a:r>
              <a:rPr lang="en-US" sz="1750" dirty="0">
                <a:solidFill>
                  <a:srgbClr val="D6E5EF"/>
                </a:solidFill>
                <a:latin typeface="Roboto" pitchFamily="34" charset="0"/>
                <a:ea typeface="Roboto" pitchFamily="34" charset="-122"/>
                <a:cs typeface="Roboto" pitchFamily="34" charset="-120"/>
              </a:rPr>
              <a:t>Normalize and enhance the quality of facial images for training.</a:t>
            </a:r>
            <a:endParaRPr lang="en-US" sz="1750" dirty="0"/>
          </a:p>
        </p:txBody>
      </p:sp>
      <p:sp>
        <p:nvSpPr>
          <p:cNvPr id="16" name="Shape 14"/>
          <p:cNvSpPr/>
          <p:nvPr/>
        </p:nvSpPr>
        <p:spPr>
          <a:xfrm>
            <a:off x="2621220" y="5947708"/>
            <a:ext cx="777597" cy="44410"/>
          </a:xfrm>
          <a:prstGeom prst="rect">
            <a:avLst/>
          </a:prstGeom>
          <a:solidFill>
            <a:srgbClr val="295689"/>
          </a:solidFill>
          <a:ln/>
        </p:spPr>
      </p:sp>
      <p:sp>
        <p:nvSpPr>
          <p:cNvPr id="17" name="Shape 15"/>
          <p:cNvSpPr/>
          <p:nvPr/>
        </p:nvSpPr>
        <p:spPr>
          <a:xfrm>
            <a:off x="2121277" y="5720001"/>
            <a:ext cx="499943" cy="499943"/>
          </a:xfrm>
          <a:prstGeom prst="roundRect">
            <a:avLst>
              <a:gd name="adj" fmla="val 26667"/>
            </a:avLst>
          </a:prstGeom>
          <a:solidFill>
            <a:srgbClr val="12161D"/>
          </a:solidFill>
          <a:ln/>
        </p:spPr>
      </p:sp>
      <p:sp>
        <p:nvSpPr>
          <p:cNvPr id="18" name="Text 16"/>
          <p:cNvSpPr/>
          <p:nvPr/>
        </p:nvSpPr>
        <p:spPr>
          <a:xfrm>
            <a:off x="2281178" y="5761673"/>
            <a:ext cx="180023" cy="416481"/>
          </a:xfrm>
          <a:prstGeom prst="rect">
            <a:avLst/>
          </a:prstGeom>
          <a:noFill/>
          <a:ln/>
        </p:spPr>
        <p:txBody>
          <a:bodyPr wrap="none" rtlCol="0" anchor="t"/>
          <a:lstStyle/>
          <a:p>
            <a:pPr marL="0" indent="0" algn="ctr">
              <a:lnSpc>
                <a:spcPts val="3281"/>
              </a:lnSpc>
              <a:buNone/>
            </a:pPr>
            <a:r>
              <a:rPr lang="en-US" sz="2624" dirty="0">
                <a:solidFill>
                  <a:srgbClr val="60A9FF"/>
                </a:solidFill>
                <a:latin typeface="Roboto Slab" pitchFamily="34" charset="0"/>
                <a:ea typeface="Roboto Slab" pitchFamily="34" charset="-122"/>
                <a:cs typeface="Roboto Slab" pitchFamily="34" charset="-120"/>
              </a:rPr>
              <a:t>3</a:t>
            </a:r>
            <a:endParaRPr lang="en-US" sz="2624" dirty="0"/>
          </a:p>
        </p:txBody>
      </p:sp>
      <p:sp>
        <p:nvSpPr>
          <p:cNvPr id="19" name="Text 17"/>
          <p:cNvSpPr/>
          <p:nvPr/>
        </p:nvSpPr>
        <p:spPr>
          <a:xfrm>
            <a:off x="3593306" y="5768578"/>
            <a:ext cx="2777490" cy="347186"/>
          </a:xfrm>
          <a:prstGeom prst="rect">
            <a:avLst/>
          </a:prstGeom>
          <a:noFill/>
          <a:ln/>
        </p:spPr>
        <p:txBody>
          <a:bodyPr wrap="non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Model Training</a:t>
            </a:r>
            <a:endParaRPr lang="en-US" sz="2187" dirty="0"/>
          </a:p>
        </p:txBody>
      </p:sp>
      <p:sp>
        <p:nvSpPr>
          <p:cNvPr id="20" name="Text 18"/>
          <p:cNvSpPr/>
          <p:nvPr/>
        </p:nvSpPr>
        <p:spPr>
          <a:xfrm>
            <a:off x="3593306" y="6248995"/>
            <a:ext cx="8999101" cy="355402"/>
          </a:xfrm>
          <a:prstGeom prst="rect">
            <a:avLst/>
          </a:prstGeom>
          <a:noFill/>
          <a:ln/>
        </p:spPr>
        <p:txBody>
          <a:bodyPr wrap="none" rtlCol="0" anchor="t"/>
          <a:lstStyle/>
          <a:p>
            <a:pPr marL="0" indent="0" algn="l">
              <a:lnSpc>
                <a:spcPts val="2799"/>
              </a:lnSpc>
              <a:buNone/>
            </a:pPr>
            <a:r>
              <a:rPr lang="en-US" sz="1750" dirty="0">
                <a:solidFill>
                  <a:srgbClr val="D6E5EF"/>
                </a:solidFill>
                <a:latin typeface="Roboto" pitchFamily="34" charset="0"/>
                <a:ea typeface="Roboto" pitchFamily="34" charset="-122"/>
                <a:cs typeface="Roboto" pitchFamily="34" charset="-120"/>
              </a:rPr>
              <a:t>Utilize machine learning algorithms to train the facial recognition model.</a:t>
            </a:r>
            <a:endParaRPr lang="en-US" sz="1750" dirty="0"/>
          </a:p>
        </p:txBody>
      </p:sp>
      <p:pic>
        <p:nvPicPr>
          <p:cNvPr id="2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234176"/>
            <a:ext cx="14630400" cy="8229600"/>
          </a:xfrm>
          <a:prstGeom prst="rect">
            <a:avLst/>
          </a:prstGeom>
          <a:solidFill>
            <a:srgbClr val="202733"/>
          </a:solidFill>
          <a:ln/>
        </p:spPr>
        <p:txBody>
          <a:bodyPr/>
          <a:lstStyle/>
          <a:p>
            <a:r>
              <a:rPr lang="en-US" dirty="0"/>
              <a:t>DATA FLOW DIAGRAM</a:t>
            </a:r>
          </a:p>
        </p:txBody>
      </p:sp>
      <p:sp>
        <p:nvSpPr>
          <p:cNvPr id="4" name="Text 2"/>
          <p:cNvSpPr/>
          <p:nvPr/>
        </p:nvSpPr>
        <p:spPr>
          <a:xfrm>
            <a:off x="2037993" y="654878"/>
            <a:ext cx="10554414" cy="1017118"/>
          </a:xfrm>
          <a:prstGeom prst="rect">
            <a:avLst/>
          </a:prstGeom>
          <a:noFill/>
          <a:ln/>
        </p:spPr>
        <p:txBody>
          <a:bodyPr wrap="squar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Design Phase Diagrams</a:t>
            </a:r>
            <a:endParaRPr lang="en-US" sz="4374" dirty="0"/>
          </a:p>
        </p:txBody>
      </p:sp>
      <p:sp>
        <p:nvSpPr>
          <p:cNvPr id="5" name="Text 3"/>
          <p:cNvSpPr/>
          <p:nvPr/>
        </p:nvSpPr>
        <p:spPr>
          <a:xfrm>
            <a:off x="903249" y="1575412"/>
            <a:ext cx="13426068" cy="5922667"/>
          </a:xfrm>
          <a:prstGeom prst="rect">
            <a:avLst/>
          </a:prstGeom>
          <a:noFill/>
          <a:ln/>
        </p:spPr>
        <p:txBody>
          <a:bodyPr wrap="square" rtlCol="0" anchor="t"/>
          <a:lstStyle/>
          <a:p>
            <a:pPr>
              <a:lnSpc>
                <a:spcPts val="2799"/>
              </a:lnSpc>
            </a:pPr>
            <a:r>
              <a:rPr lang="en-US" sz="1750" dirty="0">
                <a:solidFill>
                  <a:srgbClr val="D6E5EF"/>
                </a:solidFill>
                <a:latin typeface="Roboto" pitchFamily="34" charset="0"/>
                <a:ea typeface="Roboto" pitchFamily="34" charset="-122"/>
                <a:cs typeface="Roboto" pitchFamily="34" charset="-120"/>
              </a:rPr>
              <a:t>                            </a:t>
            </a:r>
            <a:r>
              <a:rPr lang="en-US" sz="1750" dirty="0">
                <a:solidFill>
                  <a:srgbClr val="00B0F0"/>
                </a:solidFill>
                <a:latin typeface="Roboto" pitchFamily="34" charset="0"/>
                <a:ea typeface="Roboto" pitchFamily="34" charset="-122"/>
                <a:cs typeface="Roboto" pitchFamily="34" charset="-120"/>
              </a:rPr>
              <a:t> </a:t>
            </a:r>
            <a:r>
              <a:rPr lang="en-US" dirty="0">
                <a:solidFill>
                  <a:srgbClr val="60A9FF"/>
                </a:solidFill>
                <a:latin typeface="Roboto Slab" pitchFamily="34" charset="0"/>
                <a:ea typeface="Roboto Slab" pitchFamily="34" charset="-122"/>
                <a:cs typeface="Roboto Slab" pitchFamily="34" charset="-120"/>
              </a:rPr>
              <a:t>DATA FLOW DIAGRAM                                                                                   ACTIVITY DIAGRAM </a:t>
            </a:r>
            <a:endParaRPr lang="en-US" dirty="0"/>
          </a:p>
          <a:p>
            <a:pPr>
              <a:lnSpc>
                <a:spcPts val="2799"/>
              </a:lnSpc>
            </a:pPr>
            <a:r>
              <a:rPr lang="en-US" sz="1750" dirty="0">
                <a:solidFill>
                  <a:srgbClr val="D6E5EF"/>
                </a:solidFill>
                <a:latin typeface="Roboto" pitchFamily="34" charset="0"/>
                <a:ea typeface="Roboto" pitchFamily="34" charset="-122"/>
                <a:cs typeface="Roboto" pitchFamily="34" charset="-120"/>
              </a:rPr>
              <a:t>                                                                                          </a:t>
            </a:r>
          </a:p>
          <a:p>
            <a:pPr>
              <a:lnSpc>
                <a:spcPts val="2799"/>
              </a:lnSpc>
            </a:pPr>
            <a:r>
              <a:rPr lang="en-US" sz="1750" dirty="0"/>
              <a:t> ACTIVITY DIAGRAM ACTIVITY DIAGRAM ACTIVITY DIAGRAM</a:t>
            </a:r>
          </a:p>
        </p:txBody>
      </p:sp>
      <p:sp>
        <p:nvSpPr>
          <p:cNvPr id="6" name="Text 4"/>
          <p:cNvSpPr/>
          <p:nvPr/>
        </p:nvSpPr>
        <p:spPr>
          <a:xfrm>
            <a:off x="2037993" y="5021699"/>
            <a:ext cx="5006221" cy="1066205"/>
          </a:xfrm>
          <a:prstGeom prst="rect">
            <a:avLst/>
          </a:prstGeom>
          <a:noFill/>
          <a:ln/>
        </p:spPr>
        <p:txBody>
          <a:bodyPr wrap="square" rtlCol="0" anchor="t"/>
          <a:lstStyle/>
          <a:p>
            <a:pPr marL="0" indent="0">
              <a:lnSpc>
                <a:spcPts val="2799"/>
              </a:lnSpc>
              <a:buNone/>
            </a:pPr>
            <a:endParaRPr lang="en-US" sz="1750" dirty="0"/>
          </a:p>
        </p:txBody>
      </p:sp>
      <p:pic>
        <p:nvPicPr>
          <p:cNvPr id="8" name="Image 1"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pic>
        <p:nvPicPr>
          <p:cNvPr id="10" name="Picture 9">
            <a:extLst>
              <a:ext uri="{FF2B5EF4-FFF2-40B4-BE49-F238E27FC236}">
                <a16:creationId xmlns:a16="http://schemas.microsoft.com/office/drawing/2014/main" id="{EE17A5DF-A9D7-46DE-89DE-CD4A5BF382E3}"/>
              </a:ext>
            </a:extLst>
          </p:cNvPr>
          <p:cNvPicPr>
            <a:picLocks noChangeAspect="1"/>
          </p:cNvPicPr>
          <p:nvPr/>
        </p:nvPicPr>
        <p:blipFill>
          <a:blip r:embed="rId5"/>
          <a:stretch>
            <a:fillRect/>
          </a:stretch>
        </p:blipFill>
        <p:spPr>
          <a:xfrm>
            <a:off x="1405055" y="2294549"/>
            <a:ext cx="5419492" cy="4461401"/>
          </a:xfrm>
          <a:prstGeom prst="rect">
            <a:avLst/>
          </a:prstGeom>
        </p:spPr>
      </p:pic>
      <p:sp>
        <p:nvSpPr>
          <p:cNvPr id="11" name="Rectangle 10">
            <a:extLst>
              <a:ext uri="{FF2B5EF4-FFF2-40B4-BE49-F238E27FC236}">
                <a16:creationId xmlns:a16="http://schemas.microsoft.com/office/drawing/2014/main" id="{4955F916-9558-46CC-B8A3-AB375F6C0F6D}"/>
              </a:ext>
            </a:extLst>
          </p:cNvPr>
          <p:cNvSpPr/>
          <p:nvPr/>
        </p:nvSpPr>
        <p:spPr>
          <a:xfrm>
            <a:off x="6310245" y="3930134"/>
            <a:ext cx="184731" cy="369332"/>
          </a:xfrm>
          <a:prstGeom prst="rect">
            <a:avLst/>
          </a:prstGeom>
        </p:spPr>
        <p:txBody>
          <a:bodyPr wrap="none">
            <a:spAutoFit/>
          </a:bodyPr>
          <a:lstStyle/>
          <a:p>
            <a:endParaRPr lang="en-US" dirty="0"/>
          </a:p>
        </p:txBody>
      </p:sp>
      <p:pic>
        <p:nvPicPr>
          <p:cNvPr id="13" name="Picture 12">
            <a:extLst>
              <a:ext uri="{FF2B5EF4-FFF2-40B4-BE49-F238E27FC236}">
                <a16:creationId xmlns:a16="http://schemas.microsoft.com/office/drawing/2014/main" id="{3E52BECA-4EC2-4686-9434-A35C9EC612D3}"/>
              </a:ext>
            </a:extLst>
          </p:cNvPr>
          <p:cNvPicPr>
            <a:picLocks noChangeAspect="1"/>
          </p:cNvPicPr>
          <p:nvPr/>
        </p:nvPicPr>
        <p:blipFill>
          <a:blip r:embed="rId6"/>
          <a:stretch>
            <a:fillRect/>
          </a:stretch>
        </p:blipFill>
        <p:spPr>
          <a:xfrm>
            <a:off x="9411629" y="2111811"/>
            <a:ext cx="4482791" cy="552008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25241" y="-223845"/>
            <a:ext cx="14630400" cy="8229600"/>
          </a:xfrm>
          <a:prstGeom prst="rect">
            <a:avLst/>
          </a:prstGeom>
          <a:solidFill>
            <a:srgbClr val="202733"/>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1329452"/>
            <a:ext cx="9306401" cy="392550"/>
          </a:xfrm>
          <a:prstGeom prst="rect">
            <a:avLst/>
          </a:prstGeom>
          <a:noFill/>
          <a:ln/>
        </p:spPr>
        <p:txBody>
          <a:bodyPr wrap="square" rtlCol="0" anchor="t"/>
          <a:lstStyle/>
          <a:p>
            <a:pPr marL="0" indent="0">
              <a:lnSpc>
                <a:spcPts val="5468"/>
              </a:lnSpc>
              <a:buNone/>
            </a:pPr>
            <a:endParaRPr lang="en-US" sz="4374" dirty="0"/>
          </a:p>
        </p:txBody>
      </p:sp>
      <p:sp>
        <p:nvSpPr>
          <p:cNvPr id="7" name="Text 4"/>
          <p:cNvSpPr/>
          <p:nvPr/>
        </p:nvSpPr>
        <p:spPr>
          <a:xfrm>
            <a:off x="1055370" y="933688"/>
            <a:ext cx="9306401" cy="395764"/>
          </a:xfrm>
          <a:prstGeom prst="rect">
            <a:avLst/>
          </a:prstGeom>
          <a:noFill/>
          <a:ln/>
        </p:spPr>
        <p:txBody>
          <a:bodyPr wrap="none" rtlCol="0" anchor="t"/>
          <a:lstStyle/>
          <a:p>
            <a:pPr marL="0" indent="0">
              <a:lnSpc>
                <a:spcPts val="2734"/>
              </a:lnSpc>
              <a:buNone/>
            </a:pPr>
            <a:r>
              <a:rPr lang="en-US" sz="2187" dirty="0">
                <a:solidFill>
                  <a:srgbClr val="60A9FF"/>
                </a:solidFill>
                <a:latin typeface="Roboto Slab" pitchFamily="34" charset="0"/>
                <a:ea typeface="Roboto Slab" pitchFamily="34" charset="-122"/>
              </a:rPr>
              <a:t>FLOW DIAGRAM                                                                                CLASS DIAGRAM</a:t>
            </a:r>
            <a:endParaRPr lang="en-US" sz="2187" dirty="0"/>
          </a:p>
        </p:txBody>
      </p:sp>
      <p:sp>
        <p:nvSpPr>
          <p:cNvPr id="8" name="Text 5"/>
          <p:cNvSpPr/>
          <p:nvPr/>
        </p:nvSpPr>
        <p:spPr>
          <a:xfrm>
            <a:off x="1055370" y="3754041"/>
            <a:ext cx="4097774" cy="1990961"/>
          </a:xfrm>
          <a:prstGeom prst="rect">
            <a:avLst/>
          </a:prstGeom>
          <a:noFill/>
          <a:ln/>
        </p:spPr>
        <p:txBody>
          <a:bodyPr wrap="square" rtlCol="0" anchor="t"/>
          <a:lstStyle/>
          <a:p>
            <a:pPr marL="0" indent="0">
              <a:lnSpc>
                <a:spcPts val="2799"/>
              </a:lnSpc>
              <a:buNone/>
            </a:pPr>
            <a:endParaRPr lang="en-US" sz="1750" dirty="0"/>
          </a:p>
        </p:txBody>
      </p:sp>
      <p:sp>
        <p:nvSpPr>
          <p:cNvPr id="10" name="Text 7"/>
          <p:cNvSpPr/>
          <p:nvPr/>
        </p:nvSpPr>
        <p:spPr>
          <a:xfrm>
            <a:off x="5819656" y="3273623"/>
            <a:ext cx="2940606" cy="347186"/>
          </a:xfrm>
          <a:prstGeom prst="rect">
            <a:avLst/>
          </a:prstGeom>
          <a:noFill/>
          <a:ln/>
        </p:spPr>
        <p:txBody>
          <a:bodyPr wrap="none" rtlCol="0" anchor="t"/>
          <a:lstStyle/>
          <a:p>
            <a:pPr marL="0" indent="0">
              <a:lnSpc>
                <a:spcPts val="2734"/>
              </a:lnSpc>
              <a:buNone/>
            </a:pPr>
            <a:endParaRPr lang="en-US" sz="2187" dirty="0"/>
          </a:p>
        </p:txBody>
      </p:sp>
      <p:sp>
        <p:nvSpPr>
          <p:cNvPr id="11" name="Text 8"/>
          <p:cNvSpPr/>
          <p:nvPr/>
        </p:nvSpPr>
        <p:spPr>
          <a:xfrm>
            <a:off x="5819656" y="3754041"/>
            <a:ext cx="4097774" cy="1066205"/>
          </a:xfrm>
          <a:prstGeom prst="rect">
            <a:avLst/>
          </a:prstGeom>
          <a:noFill/>
          <a:ln/>
        </p:spPr>
        <p:txBody>
          <a:bodyPr wrap="square" rtlCol="0" anchor="t"/>
          <a:lstStyle/>
          <a:p>
            <a:pPr marL="0" indent="0">
              <a:lnSpc>
                <a:spcPts val="2799"/>
              </a:lnSpc>
              <a:buNone/>
            </a:pPr>
            <a:endParaRPr lang="en-US" sz="1750" dirty="0"/>
          </a:p>
        </p:txBody>
      </p:sp>
      <p:sp>
        <p:nvSpPr>
          <p:cNvPr id="13" name="Text 10"/>
          <p:cNvSpPr/>
          <p:nvPr/>
        </p:nvSpPr>
        <p:spPr>
          <a:xfrm>
            <a:off x="1055370" y="5486757"/>
            <a:ext cx="3129439" cy="347186"/>
          </a:xfrm>
          <a:prstGeom prst="rect">
            <a:avLst/>
          </a:prstGeom>
          <a:noFill/>
          <a:ln/>
        </p:spPr>
        <p:txBody>
          <a:bodyPr wrap="none" rtlCol="0" anchor="t"/>
          <a:lstStyle/>
          <a:p>
            <a:pPr marL="0" indent="0">
              <a:lnSpc>
                <a:spcPts val="2734"/>
              </a:lnSpc>
              <a:buNone/>
            </a:pPr>
            <a:endParaRPr lang="en-US" sz="2187" dirty="0"/>
          </a:p>
        </p:txBody>
      </p:sp>
      <p:sp>
        <p:nvSpPr>
          <p:cNvPr id="14" name="Text 11"/>
          <p:cNvSpPr/>
          <p:nvPr/>
        </p:nvSpPr>
        <p:spPr>
          <a:xfrm>
            <a:off x="1055370" y="5967174"/>
            <a:ext cx="8862060" cy="710803"/>
          </a:xfrm>
          <a:prstGeom prst="rect">
            <a:avLst/>
          </a:prstGeom>
          <a:noFill/>
          <a:ln/>
        </p:spPr>
        <p:txBody>
          <a:bodyPr wrap="square" rtlCol="0" anchor="t"/>
          <a:lstStyle/>
          <a:p>
            <a:pPr marL="0" indent="0">
              <a:lnSpc>
                <a:spcPts val="2799"/>
              </a:lnSpc>
              <a:buNone/>
            </a:pPr>
            <a:endParaRPr lang="en-US" sz="1750" dirty="0"/>
          </a:p>
        </p:txBody>
      </p:sp>
      <p:pic>
        <p:nvPicPr>
          <p:cNvPr id="15"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18" name="Picture 17">
            <a:extLst>
              <a:ext uri="{FF2B5EF4-FFF2-40B4-BE49-F238E27FC236}">
                <a16:creationId xmlns:a16="http://schemas.microsoft.com/office/drawing/2014/main" id="{06EA7AEF-369C-4027-ADAA-C2FA3F204EB2}"/>
              </a:ext>
            </a:extLst>
          </p:cNvPr>
          <p:cNvPicPr>
            <a:picLocks noChangeAspect="1"/>
          </p:cNvPicPr>
          <p:nvPr/>
        </p:nvPicPr>
        <p:blipFill>
          <a:blip r:embed="rId6"/>
          <a:stretch>
            <a:fillRect/>
          </a:stretch>
        </p:blipFill>
        <p:spPr>
          <a:xfrm>
            <a:off x="7794702" y="1722002"/>
            <a:ext cx="6575248" cy="5414778"/>
          </a:xfrm>
          <a:prstGeom prst="rect">
            <a:avLst/>
          </a:prstGeom>
        </p:spPr>
      </p:pic>
      <p:pic>
        <p:nvPicPr>
          <p:cNvPr id="20" name="Picture 19">
            <a:extLst>
              <a:ext uri="{FF2B5EF4-FFF2-40B4-BE49-F238E27FC236}">
                <a16:creationId xmlns:a16="http://schemas.microsoft.com/office/drawing/2014/main" id="{9F182B4C-FF19-48AE-ACF8-5A8AA41DBC48}"/>
              </a:ext>
            </a:extLst>
          </p:cNvPr>
          <p:cNvPicPr>
            <a:picLocks noChangeAspect="1"/>
          </p:cNvPicPr>
          <p:nvPr/>
        </p:nvPicPr>
        <p:blipFill>
          <a:blip r:embed="rId7"/>
          <a:stretch>
            <a:fillRect/>
          </a:stretch>
        </p:blipFill>
        <p:spPr>
          <a:xfrm>
            <a:off x="209968" y="1776121"/>
            <a:ext cx="6529364" cy="527144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1735</Words>
  <Application>Microsoft Office PowerPoint</Application>
  <PresentationFormat>Custom</PresentationFormat>
  <Paragraphs>163</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Roboto</vt:lpstr>
      <vt:lpstr>Roboto Slab</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Jitendra Rathore</cp:lastModifiedBy>
  <cp:revision>4</cp:revision>
  <dcterms:created xsi:type="dcterms:W3CDTF">2024-03-14T09:00:38Z</dcterms:created>
  <dcterms:modified xsi:type="dcterms:W3CDTF">2024-04-23T18:18:09Z</dcterms:modified>
</cp:coreProperties>
</file>